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8"/>
  </p:notesMasterIdLst>
  <p:sldIdLst>
    <p:sldId id="257" r:id="rId2"/>
    <p:sldId id="256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E0FF"/>
    <a:srgbClr val="53D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77BBC-0F77-4513-91CB-3A6E890808AC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CF1D68-40E5-47A8-A2ED-9536454FE8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518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8572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9"/>
            <a:ext cx="45647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144032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8859915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85720" y="263808"/>
            <a:ext cx="885828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144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572272"/>
            <a:ext cx="2895600" cy="29775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643834" y="-15949"/>
            <a:ext cx="1500166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144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12353" y="274638"/>
            <a:ext cx="8545927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/>
              <a:t>둘째 수준</a:t>
            </a:r>
          </a:p>
          <a:p>
            <a:pPr lvl="2" eaLnBrk="1" latinLnBrk="0" hangingPunct="1"/>
            <a:r>
              <a:rPr kumimoji="0" lang="ko-KR" altLang="en-US"/>
              <a:t>셋째 수준</a:t>
            </a:r>
          </a:p>
          <a:p>
            <a:pPr lvl="3" eaLnBrk="1" latinLnBrk="0" hangingPunct="1"/>
            <a:r>
              <a:rPr kumimoji="0" lang="ko-KR" altLang="en-US"/>
              <a:t>넷째 수준</a:t>
            </a:r>
          </a:p>
          <a:p>
            <a:pPr lvl="4" eaLnBrk="1" latinLnBrk="0" hangingPunct="1"/>
            <a:r>
              <a:rPr kumimoji="0"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E2601A49-BE74-414F-B9FA-5BAC88F0608E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572272"/>
            <a:ext cx="28956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35A6112-F202-4B82-9073-A7DEA4E87EA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302" y="287977"/>
            <a:ext cx="8289978" cy="6282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8" name="그룹 7"/>
          <p:cNvGrpSpPr/>
          <p:nvPr/>
        </p:nvGrpSpPr>
        <p:grpSpPr>
          <a:xfrm>
            <a:off x="1667907" y="2893270"/>
            <a:ext cx="5884884" cy="1054100"/>
            <a:chOff x="2971800" y="2832100"/>
            <a:chExt cx="3352800" cy="1054100"/>
          </a:xfrm>
        </p:grpSpPr>
        <p:cxnSp>
          <p:nvCxnSpPr>
            <p:cNvPr id="10" name="직선 연결선 9"/>
            <p:cNvCxnSpPr/>
            <p:nvPr/>
          </p:nvCxnSpPr>
          <p:spPr>
            <a:xfrm>
              <a:off x="2971800" y="3822700"/>
              <a:ext cx="3352800" cy="0"/>
            </a:xfrm>
            <a:prstGeom prst="line">
              <a:avLst/>
            </a:prstGeom>
            <a:ln>
              <a:solidFill>
                <a:srgbClr val="422825">
                  <a:alpha val="27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>
              <a:off x="2971800" y="2895600"/>
              <a:ext cx="3352800" cy="0"/>
            </a:xfrm>
            <a:prstGeom prst="line">
              <a:avLst/>
            </a:prstGeom>
            <a:ln>
              <a:solidFill>
                <a:srgbClr val="422825">
                  <a:alpha val="27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2971800" y="2832100"/>
              <a:ext cx="3352800" cy="0"/>
            </a:xfrm>
            <a:prstGeom prst="line">
              <a:avLst/>
            </a:prstGeom>
            <a:ln w="34925">
              <a:solidFill>
                <a:srgbClr val="422825">
                  <a:alpha val="27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>
              <a:off x="2971800" y="3886200"/>
              <a:ext cx="3352800" cy="0"/>
            </a:xfrm>
            <a:prstGeom prst="line">
              <a:avLst/>
            </a:prstGeom>
            <a:ln w="34925">
              <a:solidFill>
                <a:srgbClr val="422825">
                  <a:alpha val="27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직사각형 13"/>
          <p:cNvSpPr/>
          <p:nvPr/>
        </p:nvSpPr>
        <p:spPr>
          <a:xfrm>
            <a:off x="1491373" y="2942362"/>
            <a:ext cx="6223178" cy="92333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5400" b="1" dirty="0">
                <a:solidFill>
                  <a:srgbClr val="402524"/>
                </a:solidFill>
                <a:latin typeface="-윤고딕310" panose="02030504000101010101" pitchFamily="18" charset="-127"/>
                <a:ea typeface="-윤고딕310" panose="02030504000101010101" pitchFamily="18" charset="-127"/>
              </a:rPr>
              <a:t>UNIES SECURITY</a:t>
            </a:r>
            <a:endParaRPr lang="ko-KR" altLang="en-US" sz="5400" b="1" dirty="0">
              <a:solidFill>
                <a:srgbClr val="402524"/>
              </a:solidFill>
              <a:latin typeface="-윤고딕310" panose="02030504000101010101" pitchFamily="18" charset="-127"/>
              <a:ea typeface="-윤고딕310" panose="02030504000101010101" pitchFamily="18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187624" y="1340768"/>
          <a:ext cx="6912768" cy="4608512"/>
        </p:xfrm>
        <a:graphic>
          <a:graphicData uri="http://schemas.openxmlformats.org/drawingml/2006/table">
            <a:tbl>
              <a:tblPr/>
              <a:tblGrid>
                <a:gridCol w="4100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2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업 무 내 용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E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사진자료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E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4456">
                <a:tc>
                  <a:txBody>
                    <a:bodyPr/>
                    <a:lstStyle/>
                    <a:p>
                      <a:pPr marL="76200" marR="0" indent="-7620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a typeface="맑은 고딕"/>
                        </a:rPr>
                        <a:t>미국행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 항공기 출입통제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항공기 출입 조업직원에 대한 신체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/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   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휴대품 검색</a:t>
                      </a:r>
                      <a:endParaRPr lang="en-US" altLang="ko-KR" sz="1800" kern="0" spc="0" dirty="0">
                        <a:solidFill>
                          <a:srgbClr val="000000"/>
                        </a:solidFill>
                        <a:ea typeface="맑은 고딕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항공사 직원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ID-CARD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및 얼굴 대조</a:t>
                      </a:r>
                      <a:endParaRPr lang="en-US" altLang="ko-KR" sz="1800" kern="0" spc="0" dirty="0">
                        <a:solidFill>
                          <a:srgbClr val="000000"/>
                        </a:solidFill>
                        <a:ea typeface="맑은 고딕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a typeface="맑은 고딕"/>
                        </a:rPr>
                        <a:t>비인가자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 접근 통제</a:t>
                      </a:r>
                      <a:endParaRPr lang="en-US" altLang="ko-KR" sz="1800" kern="0" spc="0" dirty="0">
                        <a:solidFill>
                          <a:srgbClr val="000000"/>
                        </a:solidFill>
                        <a:ea typeface="맑은 고딕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출입인원에 대한 통제 및 기록유지</a:t>
                      </a:r>
                      <a:endParaRPr lang="en-US" altLang="ko-KR" sz="1800" kern="0" spc="0" dirty="0">
                        <a:solidFill>
                          <a:srgbClr val="000000"/>
                        </a:solidFill>
                        <a:ea typeface="맑은 고딕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en-US" altLang="ko-KR" sz="18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사용장비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휴대용 금속탐지기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9073" name="Rectangle 1"/>
          <p:cNvSpPr>
            <a:spLocks noChangeArrowheads="1"/>
          </p:cNvSpPr>
          <p:nvPr/>
        </p:nvSpPr>
        <p:spPr bwMode="auto">
          <a:xfrm>
            <a:off x="7308304" y="6581001"/>
            <a:ext cx="139012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돋움" pitchFamily="50" charset="-127"/>
                <a:ea typeface="돋움" pitchFamily="50" charset="-127"/>
                <a:cs typeface="굴림" pitchFamily="50" charset="-127"/>
              </a:rPr>
              <a:t>유니에스</a:t>
            </a:r>
            <a:r>
              <a:rPr kumimoji="1" lang="ko-KR" altLang="en-US" sz="1200" b="1" dirty="0" err="1">
                <a:latin typeface="돋움" pitchFamily="50" charset="-127"/>
                <a:ea typeface="돋움" pitchFamily="50" charset="-127"/>
                <a:cs typeface="굴림" pitchFamily="50" charset="-127"/>
              </a:rPr>
              <a:t>시큐리티</a:t>
            </a:r>
            <a:endParaRPr kumimoji="1" lang="ko-KR" altLang="ko-KR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  <a:cs typeface="굴림" pitchFamily="50" charset="-127"/>
            </a:endParaRPr>
          </a:p>
        </p:txBody>
      </p:sp>
      <p:pic>
        <p:nvPicPr>
          <p:cNvPr id="8" name="그림 7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2" t="1" b="9501"/>
          <a:stretch/>
        </p:blipFill>
        <p:spPr bwMode="auto">
          <a:xfrm>
            <a:off x="5492452" y="2420888"/>
            <a:ext cx="2391916" cy="2880320"/>
          </a:xfrm>
          <a:prstGeom prst="rect">
            <a:avLst/>
          </a:prstGeom>
          <a:noFill/>
          <a:ln w="15875">
            <a:solidFill>
              <a:schemeClr val="tx1"/>
            </a:solidFill>
            <a:round/>
          </a:ln>
          <a:effectLst>
            <a:outerShdw blurRad="50800" dist="38100" dir="2700000" algn="tl" rotWithShape="0">
              <a:srgbClr val="002060">
                <a:alpha val="4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95536" y="447055"/>
            <a:ext cx="52020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인천공항 </a:t>
            </a:r>
            <a:r>
              <a:rPr lang="en-US" altLang="ko-KR" sz="2400" dirty="0"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2400" dirty="0" err="1">
                <a:latin typeface="HY견고딕" pitchFamily="18" charset="-127"/>
                <a:ea typeface="HY견고딕" pitchFamily="18" charset="-127"/>
              </a:rPr>
              <a:t>차검색</a:t>
            </a:r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 주요업무</a:t>
            </a: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b="1" dirty="0">
                <a:latin typeface="맑은 고딕" pitchFamily="50" charset="-127"/>
                <a:ea typeface="맑은 고딕" pitchFamily="50" charset="-127"/>
              </a:rPr>
              <a:t>출입통제</a:t>
            </a:r>
            <a:r>
              <a:rPr lang="en-US" altLang="ko-KR" sz="2000" b="1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187624" y="1340768"/>
          <a:ext cx="6912768" cy="4608512"/>
        </p:xfrm>
        <a:graphic>
          <a:graphicData uri="http://schemas.openxmlformats.org/drawingml/2006/table">
            <a:tbl>
              <a:tblPr/>
              <a:tblGrid>
                <a:gridCol w="4100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2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업 무 내 용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E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사진자료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E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445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ko-KR" altLang="ko-KR" sz="1800" b="1" kern="120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미국행</a:t>
                      </a:r>
                      <a:r>
                        <a:rPr kumimoji="0" lang="ko-KR" altLang="ko-KR" sz="18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항공기 내 조업감시</a:t>
                      </a:r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항공기 내 모든 </a:t>
                      </a:r>
                      <a:r>
                        <a:rPr kumimoji="0" lang="ko-KR" altLang="ko-KR" sz="1800" kern="120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조업원에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대한 감시 </a:t>
                      </a:r>
                      <a:endParaRPr kumimoji="0" lang="en-US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buFontTx/>
                        <a:buNone/>
                      </a:pPr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kumimoji="0" lang="ko-KR" altLang="ko-KR" sz="1800" kern="120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접안된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기내식 차량 내 </a:t>
                      </a:r>
                      <a:r>
                        <a:rPr kumimoji="0" lang="ko-KR" altLang="ko-KR" sz="1800" kern="120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조업원</a:t>
                      </a:r>
                      <a:r>
                        <a:rPr kumimoji="0" lang="en-US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출입</a:t>
                      </a:r>
                      <a:endParaRPr kumimoji="0" lang="en-US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kumimoji="0" lang="en-US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통제 및 조업 감시</a:t>
                      </a:r>
                      <a:endParaRPr kumimoji="0" lang="en-US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buFontTx/>
                        <a:buNone/>
                      </a:pPr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의심 </a:t>
                      </a:r>
                      <a:r>
                        <a:rPr kumimoji="0" lang="ko-KR" altLang="en-US" sz="1800" kern="120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조업자</a:t>
                      </a:r>
                      <a:r>
                        <a:rPr kumimoji="0" lang="ko-KR" altLang="en-US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0" lang="en-US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ID</a:t>
                      </a:r>
                      <a:r>
                        <a:rPr kumimoji="0" lang="ko-KR" altLang="en-US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확인</a:t>
                      </a:r>
                      <a:r>
                        <a:rPr kumimoji="0" lang="en-US" altLang="ko-KR" sz="1800" kern="12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800" kern="12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및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인터뷰</a:t>
                      </a:r>
                      <a:endParaRPr kumimoji="0" lang="en-US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buFontTx/>
                        <a:buNone/>
                      </a:pPr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r>
                        <a:rPr kumimoji="0" lang="en-US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 </a:t>
                      </a:r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사용장비 </a:t>
                      </a:r>
                      <a:r>
                        <a:rPr kumimoji="0" lang="en-US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휴대용 금속탐지기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8338" marR="68338" marT="45559" marB="45559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9073" name="Rectangle 1"/>
          <p:cNvSpPr>
            <a:spLocks noChangeArrowheads="1"/>
          </p:cNvSpPr>
          <p:nvPr/>
        </p:nvSpPr>
        <p:spPr bwMode="auto">
          <a:xfrm>
            <a:off x="7308304" y="6581001"/>
            <a:ext cx="139012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돋움" pitchFamily="50" charset="-127"/>
                <a:ea typeface="돋움" pitchFamily="50" charset="-127"/>
                <a:cs typeface="굴림" pitchFamily="50" charset="-127"/>
              </a:rPr>
              <a:t>유니에스</a:t>
            </a:r>
            <a:r>
              <a:rPr kumimoji="1" lang="ko-KR" altLang="en-US" sz="1200" b="1" dirty="0" err="1">
                <a:latin typeface="돋움" pitchFamily="50" charset="-127"/>
                <a:ea typeface="돋움" pitchFamily="50" charset="-127"/>
                <a:cs typeface="굴림" pitchFamily="50" charset="-127"/>
              </a:rPr>
              <a:t>시큐리티</a:t>
            </a:r>
            <a:endParaRPr kumimoji="1" lang="ko-KR" altLang="ko-KR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  <a:cs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447055"/>
            <a:ext cx="5804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인천공항 </a:t>
            </a:r>
            <a:r>
              <a:rPr lang="en-US" altLang="ko-KR" sz="2400" dirty="0"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2400" dirty="0" err="1">
                <a:latin typeface="HY견고딕" pitchFamily="18" charset="-127"/>
                <a:ea typeface="HY견고딕" pitchFamily="18" charset="-127"/>
              </a:rPr>
              <a:t>차검색</a:t>
            </a:r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 주요업무</a:t>
            </a: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ko-KR" sz="2000" b="1" dirty="0">
                <a:latin typeface="맑은 고딕" pitchFamily="50" charset="-127"/>
                <a:ea typeface="맑은 고딕" pitchFamily="50" charset="-127"/>
              </a:rPr>
              <a:t>기내 조업감시</a:t>
            </a:r>
            <a:r>
              <a:rPr lang="en-US" altLang="ko-KR" sz="2000" b="1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4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그림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420888"/>
            <a:ext cx="2520280" cy="2952328"/>
          </a:xfrm>
          <a:prstGeom prst="rect">
            <a:avLst/>
          </a:prstGeom>
          <a:noFill/>
          <a:ln w="15875">
            <a:solidFill>
              <a:schemeClr val="tx1"/>
            </a:solidFill>
          </a:ln>
          <a:effectLst>
            <a:outerShdw blurRad="50800" dist="38100" dir="2700000" algn="tl" rotWithShape="0">
              <a:srgbClr val="00206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187624" y="1340768"/>
          <a:ext cx="6912768" cy="4608512"/>
        </p:xfrm>
        <a:graphic>
          <a:graphicData uri="http://schemas.openxmlformats.org/drawingml/2006/table">
            <a:tbl>
              <a:tblPr/>
              <a:tblGrid>
                <a:gridCol w="4100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2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업 무 내 용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E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사진자료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E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445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ko-KR" altLang="ko-KR" sz="1800" b="1" kern="120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미국행</a:t>
                      </a:r>
                      <a:r>
                        <a:rPr kumimoji="0" lang="ko-KR" altLang="ko-KR" sz="18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항공기 </a:t>
                      </a:r>
                      <a:r>
                        <a:rPr kumimoji="0" lang="ko-KR" altLang="en-US" sz="18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기내 </a:t>
                      </a:r>
                      <a:r>
                        <a:rPr kumimoji="0" lang="ko-KR" altLang="ko-KR" sz="18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보안검색</a:t>
                      </a:r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기내 </a:t>
                      </a:r>
                      <a:r>
                        <a:rPr kumimoji="0" lang="ko-KR" altLang="en-US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좌석 및 좌석 주변에 검색</a:t>
                      </a:r>
                      <a:endParaRPr kumimoji="0" lang="en-US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buFontTx/>
                        <a:buNone/>
                      </a:pPr>
                      <a:endParaRPr kumimoji="0" lang="en-US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kumimoji="0" lang="ko-KR" altLang="ko-KR" sz="1800" kern="120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위해물품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및 폭발물 은닉여부 검색</a:t>
                      </a:r>
                    </a:p>
                    <a:p>
                      <a:pPr>
                        <a:buFontTx/>
                        <a:buChar char="-"/>
                      </a:pPr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68338" marR="68338" marT="45559" marB="45559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9073" name="Rectangle 1"/>
          <p:cNvSpPr>
            <a:spLocks noChangeArrowheads="1"/>
          </p:cNvSpPr>
          <p:nvPr/>
        </p:nvSpPr>
        <p:spPr bwMode="auto">
          <a:xfrm>
            <a:off x="7308304" y="6581001"/>
            <a:ext cx="139012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돋움" pitchFamily="50" charset="-127"/>
                <a:ea typeface="돋움" pitchFamily="50" charset="-127"/>
                <a:cs typeface="굴림" pitchFamily="50" charset="-127"/>
              </a:rPr>
              <a:t>유니에스</a:t>
            </a:r>
            <a:r>
              <a:rPr kumimoji="1" lang="ko-KR" altLang="en-US" sz="1200" b="1" dirty="0" err="1">
                <a:latin typeface="돋움" pitchFamily="50" charset="-127"/>
                <a:ea typeface="돋움" pitchFamily="50" charset="-127"/>
                <a:cs typeface="굴림" pitchFamily="50" charset="-127"/>
              </a:rPr>
              <a:t>시큐리티</a:t>
            </a:r>
            <a:endParaRPr kumimoji="1" lang="ko-KR" altLang="ko-KR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  <a:cs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447055"/>
            <a:ext cx="5804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인천공항 </a:t>
            </a:r>
            <a:r>
              <a:rPr lang="en-US" altLang="ko-KR" sz="2400" dirty="0"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2400" dirty="0" err="1">
                <a:latin typeface="HY견고딕" pitchFamily="18" charset="-127"/>
                <a:ea typeface="HY견고딕" pitchFamily="18" charset="-127"/>
              </a:rPr>
              <a:t>차검색</a:t>
            </a:r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 주요업무</a:t>
            </a: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b="1" dirty="0">
                <a:latin typeface="맑은 고딕" pitchFamily="50" charset="-127"/>
                <a:ea typeface="맑은 고딕" pitchFamily="50" charset="-127"/>
              </a:rPr>
              <a:t>기내 </a:t>
            </a:r>
            <a:r>
              <a:rPr lang="ko-KR" altLang="ko-KR" sz="2000" b="1" dirty="0">
                <a:latin typeface="맑은 고딕" pitchFamily="50" charset="-127"/>
                <a:ea typeface="맑은 고딕" pitchFamily="50" charset="-127"/>
              </a:rPr>
              <a:t>보안검색</a:t>
            </a:r>
            <a:r>
              <a:rPr lang="en-US" altLang="ko-KR" sz="2000" b="1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4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7" name="그림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559" y="2276872"/>
            <a:ext cx="2448272" cy="2880320"/>
          </a:xfrm>
          <a:prstGeom prst="rect">
            <a:avLst/>
          </a:prstGeom>
          <a:noFill/>
          <a:ln w="15875">
            <a:solidFill>
              <a:schemeClr val="tx1"/>
            </a:solidFill>
          </a:ln>
          <a:effectLst>
            <a:outerShdw blurRad="50800" dist="38100" dir="2700000" algn="tl" rotWithShape="0">
              <a:srgbClr val="00206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325495"/>
              </p:ext>
            </p:extLst>
          </p:nvPr>
        </p:nvGraphicFramePr>
        <p:xfrm>
          <a:off x="1187624" y="1340768"/>
          <a:ext cx="6912768" cy="4608512"/>
        </p:xfrm>
        <a:graphic>
          <a:graphicData uri="http://schemas.openxmlformats.org/drawingml/2006/table">
            <a:tbl>
              <a:tblPr/>
              <a:tblGrid>
                <a:gridCol w="4100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2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업 무 내 용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E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a typeface="맑은 고딕"/>
                        </a:rPr>
                        <a:t>사진자료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9E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445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ko-KR" altLang="en-US" sz="1800" b="1" kern="120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미국행</a:t>
                      </a:r>
                      <a:r>
                        <a:rPr kumimoji="0" lang="ko-KR" altLang="en-US" sz="18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항공기 탑승객 재 검색</a:t>
                      </a:r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승객 신체 및 휴대수하물 검색</a:t>
                      </a:r>
                      <a:endParaRPr kumimoji="0" lang="en-US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기내반입 금지 품목에 대한 검색</a:t>
                      </a:r>
                      <a:endParaRPr kumimoji="0" lang="en-US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전자 제품에 대한 추가 </a:t>
                      </a:r>
                      <a:r>
                        <a:rPr kumimoji="0" lang="ko-KR" altLang="en-US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검색</a:t>
                      </a:r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r>
                        <a:rPr kumimoji="0" lang="en-US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 </a:t>
                      </a:r>
                    </a:p>
                    <a:p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맑은 고딕"/>
                        </a:rPr>
                        <a:t> - 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사용장비 </a:t>
                      </a:r>
                      <a:r>
                        <a:rPr kumimoji="0" lang="en-US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ETD(</a:t>
                      </a:r>
                      <a:r>
                        <a:rPr kumimoji="0" lang="ko-KR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폭발물흔적탐지기</a:t>
                      </a:r>
                      <a:r>
                        <a:rPr kumimoji="0" lang="en-US" altLang="ko-KR" sz="1800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0" lang="ko-KR" altLang="ko-KR" sz="1800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68338" marR="68338" marT="45559" marB="45559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8338" marR="68338" marT="45559" marB="45559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9073" name="Rectangle 1"/>
          <p:cNvSpPr>
            <a:spLocks noChangeArrowheads="1"/>
          </p:cNvSpPr>
          <p:nvPr/>
        </p:nvSpPr>
        <p:spPr bwMode="auto">
          <a:xfrm>
            <a:off x="7308304" y="6581001"/>
            <a:ext cx="139012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돋움" pitchFamily="50" charset="-127"/>
                <a:ea typeface="돋움" pitchFamily="50" charset="-127"/>
                <a:cs typeface="굴림" pitchFamily="50" charset="-127"/>
              </a:rPr>
              <a:t>유니에스</a:t>
            </a:r>
            <a:r>
              <a:rPr kumimoji="1" lang="ko-KR" altLang="en-US" sz="1200" b="1" dirty="0" err="1">
                <a:latin typeface="돋움" pitchFamily="50" charset="-127"/>
                <a:ea typeface="돋움" pitchFamily="50" charset="-127"/>
                <a:cs typeface="굴림" pitchFamily="50" charset="-127"/>
              </a:rPr>
              <a:t>시큐리티</a:t>
            </a:r>
            <a:endParaRPr kumimoji="1" lang="ko-KR" altLang="ko-KR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  <a:cs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447055"/>
            <a:ext cx="58945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인천공항 </a:t>
            </a:r>
            <a:r>
              <a:rPr lang="en-US" altLang="ko-KR" sz="2400" dirty="0"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2400" dirty="0" err="1">
                <a:latin typeface="HY견고딕" pitchFamily="18" charset="-127"/>
                <a:ea typeface="HY견고딕" pitchFamily="18" charset="-127"/>
              </a:rPr>
              <a:t>차검색</a:t>
            </a:r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 주요업무</a:t>
            </a: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b="1" dirty="0">
                <a:latin typeface="맑은 고딕" pitchFamily="50" charset="-127"/>
                <a:ea typeface="맑은 고딕" pitchFamily="50" charset="-127"/>
              </a:rPr>
              <a:t>탑승객 재 검색</a:t>
            </a:r>
            <a:r>
              <a:rPr lang="en-US" altLang="ko-KR" sz="2000" b="1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4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DE178A6-E0CB-45DE-93B0-539CB7490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7" y="2553135"/>
            <a:ext cx="2520280" cy="2664296"/>
          </a:xfrm>
          <a:prstGeom prst="rect">
            <a:avLst/>
          </a:prstGeom>
          <a:ln w="158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406" y="299808"/>
            <a:ext cx="8293873" cy="6266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3" name="그룹 12"/>
          <p:cNvGrpSpPr/>
          <p:nvPr/>
        </p:nvGrpSpPr>
        <p:grpSpPr>
          <a:xfrm>
            <a:off x="2736850" y="2901950"/>
            <a:ext cx="3670300" cy="1054100"/>
            <a:chOff x="2971800" y="2832100"/>
            <a:chExt cx="3352800" cy="1054100"/>
          </a:xfrm>
        </p:grpSpPr>
        <p:cxnSp>
          <p:nvCxnSpPr>
            <p:cNvPr id="15" name="직선 연결선 14"/>
            <p:cNvCxnSpPr/>
            <p:nvPr/>
          </p:nvCxnSpPr>
          <p:spPr>
            <a:xfrm>
              <a:off x="2971800" y="3822700"/>
              <a:ext cx="3352800" cy="0"/>
            </a:xfrm>
            <a:prstGeom prst="line">
              <a:avLst/>
            </a:prstGeom>
            <a:ln>
              <a:solidFill>
                <a:srgbClr val="422825">
                  <a:alpha val="27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>
              <a:off x="2971800" y="2895600"/>
              <a:ext cx="3352800" cy="0"/>
            </a:xfrm>
            <a:prstGeom prst="line">
              <a:avLst/>
            </a:prstGeom>
            <a:ln>
              <a:solidFill>
                <a:srgbClr val="422825">
                  <a:alpha val="27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>
              <a:off x="2971800" y="2832100"/>
              <a:ext cx="3352800" cy="0"/>
            </a:xfrm>
            <a:prstGeom prst="line">
              <a:avLst/>
            </a:prstGeom>
            <a:ln w="34925">
              <a:solidFill>
                <a:srgbClr val="422825">
                  <a:alpha val="27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2971800" y="3886200"/>
              <a:ext cx="3352800" cy="0"/>
            </a:xfrm>
            <a:prstGeom prst="line">
              <a:avLst/>
            </a:prstGeom>
            <a:ln w="34925">
              <a:solidFill>
                <a:srgbClr val="422825">
                  <a:alpha val="27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직사각형 13"/>
          <p:cNvSpPr/>
          <p:nvPr/>
        </p:nvSpPr>
        <p:spPr>
          <a:xfrm>
            <a:off x="2855299" y="3037609"/>
            <a:ext cx="3360215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4000" b="1" dirty="0">
                <a:solidFill>
                  <a:srgbClr val="402524"/>
                </a:solidFill>
                <a:latin typeface="-윤고딕310" panose="02030504000101010101" pitchFamily="18" charset="-127"/>
                <a:ea typeface="-윤고딕310" panose="02030504000101010101" pitchFamily="18" charset="-127"/>
              </a:rPr>
              <a:t>THANK YOU</a:t>
            </a:r>
            <a:endParaRPr lang="ko-KR" altLang="en-US" sz="4000" b="1" dirty="0">
              <a:solidFill>
                <a:srgbClr val="402524"/>
              </a:solidFill>
              <a:latin typeface="-윤고딕310" panose="02030504000101010101" pitchFamily="18" charset="-127"/>
              <a:ea typeface="-윤고딕310" panose="02030504000101010101" pitchFamily="18" charset="-127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80</TotalTime>
  <Words>195</Words>
  <Application>Microsoft Office PowerPoint</Application>
  <PresentationFormat>화면 슬라이드 쇼(4:3)</PresentationFormat>
  <Paragraphs>53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6" baseType="lpstr">
      <vt:lpstr>HY견고딕</vt:lpstr>
      <vt:lpstr>HY견명조</vt:lpstr>
      <vt:lpstr>굴림</vt:lpstr>
      <vt:lpstr>돋움</vt:lpstr>
      <vt:lpstr>맑은 고딕</vt:lpstr>
      <vt:lpstr>-윤고딕310</vt:lpstr>
      <vt:lpstr>Arial</vt:lpstr>
      <vt:lpstr>Georgia</vt:lpstr>
      <vt:lpstr>Wingdings</vt:lpstr>
      <vt:lpstr>고구려 벽화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woochan</dc:creator>
  <cp:lastModifiedBy>user</cp:lastModifiedBy>
  <cp:revision>12</cp:revision>
  <dcterms:created xsi:type="dcterms:W3CDTF">2022-07-04T07:40:27Z</dcterms:created>
  <dcterms:modified xsi:type="dcterms:W3CDTF">2023-04-18T01:34:00Z</dcterms:modified>
</cp:coreProperties>
</file>