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8" r:id="rId3"/>
    <p:sldId id="295" r:id="rId4"/>
    <p:sldId id="303" r:id="rId5"/>
    <p:sldId id="257" r:id="rId6"/>
    <p:sldId id="269" r:id="rId7"/>
    <p:sldId id="296" r:id="rId8"/>
    <p:sldId id="263" r:id="rId9"/>
    <p:sldId id="270" r:id="rId10"/>
    <p:sldId id="297" r:id="rId11"/>
    <p:sldId id="272" r:id="rId12"/>
    <p:sldId id="298" r:id="rId13"/>
    <p:sldId id="274" r:id="rId14"/>
    <p:sldId id="275" r:id="rId15"/>
    <p:sldId id="276" r:id="rId16"/>
    <p:sldId id="277" r:id="rId17"/>
    <p:sldId id="299" r:id="rId18"/>
    <p:sldId id="279" r:id="rId19"/>
    <p:sldId id="280" r:id="rId20"/>
    <p:sldId id="281" r:id="rId21"/>
    <p:sldId id="282" r:id="rId22"/>
    <p:sldId id="300" r:id="rId23"/>
    <p:sldId id="302" r:id="rId24"/>
    <p:sldId id="285" r:id="rId25"/>
    <p:sldId id="301" r:id="rId26"/>
    <p:sldId id="287" r:id="rId27"/>
    <p:sldId id="288" r:id="rId28"/>
    <p:sldId id="289" r:id="rId29"/>
    <p:sldId id="304" r:id="rId30"/>
    <p:sldId id="290" r:id="rId31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747"/>
    <a:srgbClr val="EFF8FF"/>
    <a:srgbClr val="F3FAFF"/>
    <a:srgbClr val="DDF0FF"/>
    <a:srgbClr val="F2F2F2"/>
    <a:srgbClr val="FCFCFC"/>
    <a:srgbClr val="0594FF"/>
    <a:srgbClr val="E4EDF8"/>
    <a:srgbClr val="CDDEF3"/>
    <a:srgbClr val="A0C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416" y="10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073235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313866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19563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14538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62053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291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6528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58770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136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160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49464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0000">
              <a:srgbClr val="17375E"/>
            </a:gs>
            <a:gs pos="20000">
              <a:srgbClr val="17375E"/>
            </a:gs>
            <a:gs pos="0">
              <a:schemeClr val="tx2">
                <a:lumMod val="75000"/>
                <a:alpha val="80000"/>
              </a:schemeClr>
            </a:gs>
            <a:gs pos="50000">
              <a:schemeClr val="tx2">
                <a:lumMod val="75000"/>
              </a:schemeClr>
            </a:gs>
            <a:gs pos="100000">
              <a:schemeClr val="tx2">
                <a:lumMod val="75000"/>
                <a:alpha val="80000"/>
              </a:schemeClr>
            </a:gs>
          </a:gsLst>
          <a:lin ang="27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3F270F-E7B7-4986-8EE3-D81121521448}" type="datetimeFigureOut">
              <a:rPr lang="ko-KR" altLang="en-US" smtClean="0"/>
              <a:t>2021-03-15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FA4AA7-1A3D-42BE-9753-6E3B40AE2B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7442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cafe.naver.com/hellodc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3" name="그룹 22"/>
          <p:cNvGrpSpPr/>
          <p:nvPr/>
        </p:nvGrpSpPr>
        <p:grpSpPr>
          <a:xfrm>
            <a:off x="2133600" y="598153"/>
            <a:ext cx="5638800" cy="5661694"/>
            <a:chOff x="2047280" y="523280"/>
            <a:chExt cx="5790232" cy="5813748"/>
          </a:xfrm>
        </p:grpSpPr>
        <p:sp>
          <p:nvSpPr>
            <p:cNvPr id="3" name="십이각형 2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자유형 4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자유형 19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타원 56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8" name="타원 57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9" name="타원 58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0" name="타원 59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타원 60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타원 61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자유형 20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2073623" y="2492896"/>
            <a:ext cx="5758754" cy="1487568"/>
            <a:chOff x="2127946" y="2290235"/>
            <a:chExt cx="5758754" cy="1487568"/>
          </a:xfrm>
        </p:grpSpPr>
        <p:sp>
          <p:nvSpPr>
            <p:cNvPr id="41" name="직사각형 40"/>
            <p:cNvSpPr/>
            <p:nvPr/>
          </p:nvSpPr>
          <p:spPr>
            <a:xfrm>
              <a:off x="2127946" y="2290235"/>
              <a:ext cx="5758754" cy="1487568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2298727" y="2439340"/>
              <a:ext cx="5417192" cy="1189358"/>
              <a:chOff x="414858" y="2328242"/>
              <a:chExt cx="5417192" cy="1189358"/>
            </a:xfrm>
          </p:grpSpPr>
          <p:sp>
            <p:nvSpPr>
              <p:cNvPr id="4" name="TextBox 3"/>
              <p:cNvSpPr txBox="1"/>
              <p:nvPr/>
            </p:nvSpPr>
            <p:spPr>
              <a:xfrm>
                <a:off x="520017" y="2353535"/>
                <a:ext cx="5206875" cy="1138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sz="3200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대학생 청소년교육지원장학금</a:t>
                </a:r>
              </a:p>
              <a:p>
                <a:pPr algn="ctr"/>
                <a:r>
                  <a:rPr lang="ko-KR" altLang="en-US" sz="3600" b="1" spc="-15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오프라인 안내 참고자료</a:t>
                </a:r>
                <a:endParaRPr lang="en-US" altLang="ko-KR" sz="3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cxnSp>
            <p:nvCxnSpPr>
              <p:cNvPr id="6" name="직선 연결선 5"/>
              <p:cNvCxnSpPr/>
              <p:nvPr/>
            </p:nvCxnSpPr>
            <p:spPr>
              <a:xfrm>
                <a:off x="414858" y="3517600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직선 연결선 95"/>
              <p:cNvCxnSpPr/>
              <p:nvPr/>
            </p:nvCxnSpPr>
            <p:spPr>
              <a:xfrm>
                <a:off x="414858" y="2328242"/>
                <a:ext cx="5417192" cy="0"/>
              </a:xfrm>
              <a:prstGeom prst="line">
                <a:avLst/>
              </a:prstGeom>
              <a:ln w="12700">
                <a:solidFill>
                  <a:schemeClr val="bg1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8935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그룹 7"/>
          <p:cNvGrpSpPr/>
          <p:nvPr/>
        </p:nvGrpSpPr>
        <p:grpSpPr>
          <a:xfrm>
            <a:off x="454596" y="457622"/>
            <a:ext cx="1934690" cy="552458"/>
            <a:chOff x="454596" y="457622"/>
            <a:chExt cx="1934690" cy="552458"/>
          </a:xfrm>
        </p:grpSpPr>
        <p:sp>
          <p:nvSpPr>
            <p:cNvPr id="4" name="TextBox 3"/>
            <p:cNvSpPr txBox="1"/>
            <p:nvPr/>
          </p:nvSpPr>
          <p:spPr>
            <a:xfrm>
              <a:off x="454596" y="457622"/>
              <a:ext cx="149912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8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학습내용</a:t>
              </a:r>
              <a:endParaRPr lang="en-US" altLang="ko-KR" sz="28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49935" y="1010080"/>
              <a:ext cx="1308450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" name="이등변 삼각형 2"/>
            <p:cNvSpPr/>
            <p:nvPr/>
          </p:nvSpPr>
          <p:spPr>
            <a:xfrm rot="16200000">
              <a:off x="2121119" y="595081"/>
              <a:ext cx="288032" cy="248303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" name="직사각형 4"/>
          <p:cNvSpPr/>
          <p:nvPr/>
        </p:nvSpPr>
        <p:spPr>
          <a:xfrm>
            <a:off x="2389609" y="142875"/>
            <a:ext cx="7357885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2836193" y="846237"/>
            <a:ext cx="1567540" cy="400110"/>
            <a:chOff x="2836193" y="846237"/>
            <a:chExt cx="1567540" cy="400110"/>
          </a:xfrm>
        </p:grpSpPr>
        <p:sp>
          <p:nvSpPr>
            <p:cNvPr id="9" name="TextBox 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2836193" y="1582054"/>
            <a:ext cx="2370645" cy="400110"/>
            <a:chOff x="2836193" y="846237"/>
            <a:chExt cx="2370645" cy="400110"/>
          </a:xfrm>
        </p:grpSpPr>
        <p:sp>
          <p:nvSpPr>
            <p:cNvPr id="16" name="TextBox 1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302149" y="846237"/>
              <a:ext cx="190468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836193" y="2317871"/>
            <a:ext cx="2829103" cy="400110"/>
            <a:chOff x="2836193" y="846237"/>
            <a:chExt cx="2829103" cy="400110"/>
          </a:xfrm>
        </p:grpSpPr>
        <p:sp>
          <p:nvSpPr>
            <p:cNvPr id="20" name="TextBox 19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302149" y="846237"/>
              <a:ext cx="236314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2836193" y="3053688"/>
            <a:ext cx="2657582" cy="400110"/>
            <a:chOff x="2836193" y="846237"/>
            <a:chExt cx="2657582" cy="400110"/>
          </a:xfrm>
        </p:grpSpPr>
        <p:sp>
          <p:nvSpPr>
            <p:cNvPr id="23" name="TextBox 22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302149" y="846237"/>
              <a:ext cx="219162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836193" y="3789505"/>
            <a:ext cx="1753488" cy="400110"/>
            <a:chOff x="2836193" y="846237"/>
            <a:chExt cx="1753488" cy="400110"/>
          </a:xfrm>
        </p:grpSpPr>
        <p:sp>
          <p:nvSpPr>
            <p:cNvPr id="26" name="TextBox 25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302149" y="846237"/>
              <a:ext cx="12875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2000" b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  <a:endParaRPr lang="ko-KR" altLang="en-US" sz="20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2836193" y="4525322"/>
            <a:ext cx="1567540" cy="400110"/>
            <a:chOff x="2836193" y="846237"/>
            <a:chExt cx="1567540" cy="400110"/>
          </a:xfrm>
        </p:grpSpPr>
        <p:sp>
          <p:nvSpPr>
            <p:cNvPr id="29" name="TextBox 28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302149" y="846237"/>
              <a:ext cx="110158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2836193" y="5261138"/>
            <a:ext cx="2704069" cy="400110"/>
            <a:chOff x="2836193" y="846237"/>
            <a:chExt cx="2704069" cy="400110"/>
          </a:xfrm>
        </p:grpSpPr>
        <p:sp>
          <p:nvSpPr>
            <p:cNvPr id="32" name="TextBox 31"/>
            <p:cNvSpPr txBox="1"/>
            <p:nvPr/>
          </p:nvSpPr>
          <p:spPr>
            <a:xfrm>
              <a:off x="2836193" y="846237"/>
              <a:ext cx="428322" cy="400110"/>
            </a:xfrm>
            <a:prstGeom prst="rect">
              <a:avLst/>
            </a:prstGeom>
            <a:solidFill>
              <a:srgbClr val="255997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ko-KR" sz="20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302149" y="846237"/>
              <a:ext cx="223811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2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ko-KR" altLang="en-US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71898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01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사업개요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5175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소개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8028160" cy="14285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대학생이 청소년에게 학습지도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진로상담 등 멘토링 활동을 하고 이에 대해 국가에서 대학생에게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장학금을 지급하는 제도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지식과  경험을 나누는 가치 있는 근로 기회를 가지고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기관은 소속 청소년에게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양질의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수혜 기회 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38436" y="3789040"/>
            <a:ext cx="8319020" cy="1471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대학생들의 지식과 경험을 나누는 가치 있는 근로 기회 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전국 저소득층 가정의 학생들에게 공평한 교육기회 제공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지역사회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대학이 발굴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근로지에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우수 대학생을 지원함으로써 지역 사회와 동반 성장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정부 및 사회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사회적 지식 나눔 문화 확산과 정부의 교육복지정책의 실천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0037" y="3347700"/>
            <a:ext cx="1162110" cy="369332"/>
            <a:chOff x="1286687" y="1772816"/>
            <a:chExt cx="1162110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목적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06352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대상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738436" y="1283618"/>
            <a:ext cx="8464177" cy="17624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사업참여대학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재학생으로 성적요건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*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충족한 학생</a:t>
            </a:r>
            <a:endParaRPr lang="en-US" altLang="ko-KR" sz="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</a:pP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*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직전학기 성적 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C</a:t>
            </a:r>
            <a:r>
              <a: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0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수준 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(70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점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/100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점 만점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이상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신입생 및 편입생의 경우 성적기준 적용 제외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*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소득구간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제한 없음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</a:p>
          <a:p>
            <a:pPr>
              <a:lnSpc>
                <a:spcPct val="140000"/>
              </a:lnSpc>
            </a:pPr>
            <a:r>
              <a: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-  </a:t>
            </a:r>
            <a:r>
              <a: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기본요건을 충족한 자에 대해서는 </a:t>
            </a:r>
            <a:r>
              <a:rPr lang="ko-KR" altLang="en-US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내 자체기준</a:t>
            </a:r>
            <a:r>
              <a: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으로 심사 및 선발 진행</a:t>
            </a:r>
            <a:endParaRPr lang="en-US" altLang="ko-KR" sz="15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</a:pP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※ 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특별추천제 도입 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대학 자체 기준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봉사역량 우수자 등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 따라 대학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담당자가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추천서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를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작성하여 이를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대학이 승인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 경우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성적기준 적용을</a:t>
            </a:r>
            <a:endParaRPr lang="en-US" altLang="ko-KR" sz="12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162050">
              <a:lnSpc>
                <a:spcPct val="140000"/>
              </a:lnSpc>
            </a:pP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완화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 특별추천 가능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(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동일 대학생의 특별추천 가능횟수는 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 중 </a:t>
            </a:r>
            <a:r>
              <a:rPr lang="en-US" altLang="ko-KR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</a:t>
            </a:r>
            <a:r>
              <a:rPr lang="ko-KR" altLang="en-US" sz="1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회에 한함</a:t>
            </a:r>
            <a:r>
              <a:rPr lang="en-US" altLang="ko-KR" sz="12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38436" y="3789040"/>
            <a:ext cx="7228261" cy="14711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대한민국 국적으로 외국대학에 재학 중인 대학생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휴학생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졸업생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조기취업자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사업체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위탁생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시간제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등록생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평생교육시설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신청 이후 학적 변동이 있을 경우 변동 당일의 활동까지만 인정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-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다음 학기 휴학을 위해 미리 휴학을 신청한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학기까지 활동 인정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570037" y="3347700"/>
            <a:ext cx="1367294" cy="369332"/>
            <a:chOff x="1286687" y="1772816"/>
            <a:chExt cx="1367294" cy="369332"/>
          </a:xfrm>
        </p:grpSpPr>
        <p:sp>
          <p:nvSpPr>
            <p:cNvPr id="35" name="TextBox 34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제외 대상자</a:t>
              </a:r>
            </a:p>
          </p:txBody>
        </p:sp>
        <p:sp>
          <p:nvSpPr>
            <p:cNvPr id="36" name="이등변 삼각형 35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24897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사업개요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그림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789409"/>
              </p:ext>
            </p:extLst>
          </p:nvPr>
        </p:nvGraphicFramePr>
        <p:xfrm>
          <a:off x="560512" y="764704"/>
          <a:ext cx="8784976" cy="59315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44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0010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사업 기간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2021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2022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(2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2021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9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~ </a:t>
                      </a:r>
                      <a:r>
                        <a:rPr lang="en-US" altLang="ko-KR" sz="1400" b="0" kern="1200" spc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2022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월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219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근로 기관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전국 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학교 밖 청소년지원센터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en-US" altLang="ko-KR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VMS, 1365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정부인증포털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</a:t>
                      </a:r>
                      <a:endParaRPr lang="en-US" altLang="ko-KR" sz="15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있는 시설 및 청소년방과후아카데미 운영시설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한국청소년활동진흥원 인증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한국장학재단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기숙사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지역센터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5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으로 제한함</a:t>
                      </a:r>
                      <a:endParaRPr lang="en-US" altLang="ko-KR" sz="1500" b="1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  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「학교 밖 청소년지원에 관한 법률」 제 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12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조</a:t>
                      </a:r>
                      <a:endParaRPr lang="en-US" altLang="ko-KR" sz="12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지역아동센터 중앙지원단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(www.icareinfo.go.kr),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보건복지부 사회복지자원봉사인증관리센터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VMS</a:t>
                      </a:r>
                    </a:p>
                    <a:p>
                      <a:pPr marL="0" indent="176213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(www.vms.or.kr), 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행정자치부 자원봉사포탈 </a:t>
                      </a:r>
                      <a:r>
                        <a:rPr lang="en-US" altLang="ko-KR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1365(www.1365.go.kr)</a:t>
                      </a:r>
                      <a:r>
                        <a:rPr lang="ko-KR" altLang="en-US" sz="14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등록되어 있는 시설로 제한함</a:t>
                      </a:r>
                      <a:endParaRPr lang="en-US" altLang="ko-KR" sz="14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0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400" b="1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어린이집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유치원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노인복지시설 등 활동 불가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멘티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76213" indent="-176213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활동기관에 소속된 청소년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으로 저소득층 등 소외계층 가정의 초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고교생으로 우선 선정 권장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92075" algn="l" defTabSz="914400" rtl="0" eaLnBrk="1" latinLnBrk="1" hangingPunct="1">
                        <a:lnSpc>
                          <a:spcPct val="12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* 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초 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중 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· 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고교 재학생 또는 「청소년기본법」 제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3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조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항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(9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세 이상 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24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세 이하인 자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에 해당하는 자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100" b="0" kern="1200" spc="-150" baseline="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어린이집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유치원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25</a:t>
                      </a:r>
                      <a:r>
                        <a:rPr lang="ko-KR" altLang="en-US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세 이상 성인은 제외</a:t>
                      </a:r>
                      <a:r>
                        <a:rPr lang="en-US" altLang="ko-KR" sz="11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endParaRPr lang="ko-KR" altLang="en-US" sz="1100" b="0" kern="1200" spc="-150" baseline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4136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시간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1" hangingPunct="1"/>
                      <a:endParaRPr lang="en-US" altLang="ko-KR" sz="1500" b="0" kern="1200" spc="-15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algn="l" defTabSz="914400" rtl="0" eaLnBrk="1" latinLnBrk="1" hangingPunct="1"/>
                      <a:endParaRPr lang="en-US" altLang="ko-KR" sz="1500" b="0" kern="1200" spc="-15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indent="360363" algn="l" defTabSz="914400" rtl="0" eaLnBrk="1" latinLnBrk="1" hangingPunct="1"/>
                      <a:r>
                        <a:rPr lang="en-US" altLang="ko-KR" sz="12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</a:t>
                      </a:r>
                      <a:r>
                        <a:rPr lang="ko-KR" altLang="en-US" sz="12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4747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활동시간은 소속대학에 따라 상이할 수 있음</a:t>
                      </a:r>
                      <a:endParaRPr lang="ko-KR" altLang="en-US" sz="1100" b="1" kern="1200" spc="-15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4747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장소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indent="-18097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반드시 기관 관리자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담당자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의 근태관리가 가능하고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rgbClr val="FF0000"/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대학에서 배정한 기관에서 진행되어야 함</a:t>
                      </a:r>
                      <a:endParaRPr lang="en-US" altLang="ko-KR" sz="15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rgbClr val="FF0000"/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※ 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사전에 활동기관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대학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0" kern="1200" spc="-15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간 협의가 이루어진 경우 활동장소 확대 가능</a:t>
                      </a:r>
                      <a:endParaRPr lang="en-US" altLang="ko-KR" sz="1400" b="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   (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단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확대 시에도 근태관리자의 관리가 가능한 범위 내에서 가능</a:t>
                      </a:r>
                      <a:r>
                        <a:rPr lang="en-US" altLang="ko-KR" sz="1400" b="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활동 내용</a:t>
                      </a:r>
                    </a:p>
                  </a:txBody>
                  <a:tcPr anchor="ctr">
                    <a:lnL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80975" indent="-180975" algn="l" defTabSz="914400" rtl="0" eaLnBrk="1" latinLnBrk="1" hangingPunct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교과목 학습지도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특기적성교육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진로지도 및 고민상담</a:t>
                      </a:r>
                      <a:r>
                        <a:rPr lang="en-US" altLang="ko-KR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 </a:t>
                      </a:r>
                      <a:r>
                        <a:rPr lang="ko-KR" altLang="en-US" sz="15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온라인 멘토링 등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6515043"/>
              </p:ext>
            </p:extLst>
          </p:nvPr>
        </p:nvGraphicFramePr>
        <p:xfrm>
          <a:off x="2360712" y="4365104"/>
          <a:ext cx="6604000" cy="8366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20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160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0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2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2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8053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02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04121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활동신청 및 선발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082930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유형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9" name="양쪽 대괄호 8"/>
          <p:cNvSpPr/>
          <p:nvPr/>
        </p:nvSpPr>
        <p:spPr>
          <a:xfrm>
            <a:off x="829494" y="1420205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발굴형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(A</a:t>
            </a:r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22" name="양쪽 대괄호 21"/>
          <p:cNvSpPr/>
          <p:nvPr/>
        </p:nvSpPr>
        <p:spPr>
          <a:xfrm>
            <a:off x="829494" y="2104281"/>
            <a:ext cx="1944216" cy="504056"/>
          </a:xfrm>
          <a:prstGeom prst="bracketPair">
            <a:avLst/>
          </a:prstGeom>
          <a:ln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발굴형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(B</a:t>
            </a:r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형</a:t>
            </a:r>
            <a:r>
              <a:rPr lang="en-US" altLang="ko-KR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endParaRPr lang="ko-KR" altLang="en-US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826668" y="1487567"/>
            <a:ext cx="56236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대학에서 활동기관을 발굴하고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발굴한 기관에 학생을 선발하여 배정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826668" y="2181168"/>
            <a:ext cx="6433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학생이 희망하는 기관을 방문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후 기관 담당자와 협의하여 업무스케줄을 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등록하고 활동 진행</a:t>
            </a:r>
          </a:p>
        </p:txBody>
      </p:sp>
      <p:grpSp>
        <p:nvGrpSpPr>
          <p:cNvPr id="26" name="그룹 25"/>
          <p:cNvGrpSpPr/>
          <p:nvPr/>
        </p:nvGrpSpPr>
        <p:grpSpPr>
          <a:xfrm>
            <a:off x="570037" y="2996952"/>
            <a:ext cx="1112416" cy="369332"/>
            <a:chOff x="1286687" y="1772816"/>
            <a:chExt cx="1112416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참고사항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3" name="직사각형 22"/>
          <p:cNvSpPr/>
          <p:nvPr/>
        </p:nvSpPr>
        <p:spPr>
          <a:xfrm>
            <a:off x="920552" y="3573016"/>
            <a:ext cx="8208912" cy="252179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가능 근로기관은 전국 초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고교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지역아동센터 중앙지원단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(www.icareinfo.go.kr),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학교 밖 청소년지원센터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사회복지자원봉사인증관리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VMS(www.vms.or.kr), 1365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자원봉사포털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(www.1365.go.kr)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에 등록된 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청소년방과후아카데미 운영시설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한국청소년활동진흥원 인증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기숙사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지역센터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 제한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/>
            </a:r>
            <a:b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</a:br>
            <a:r>
              <a:rPr lang="ko-KR" altLang="en-US" sz="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신규 근로기관에 대해서는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대학으로 기관등록 신청서를 제출하고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등록이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이루어진 뒤 업무스케줄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등록 가능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기관등록신청서 양식은 대학생 청소년교육지원장학금 커뮤니티에서 확인 가능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기관 매칭이 이루어져야 활동 가능함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chemeClr val="tx2">
                  <a:lumMod val="7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학생들은 기관 담당자와 활동 협의 및 업무스케줄을 등록해야 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ko-KR" altLang="en-US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30305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schemeClr val="tx1"/>
              </a:solidFill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9046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활동신청 및 선발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849273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사업신청 방법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4006696"/>
            <a:ext cx="1877049" cy="369332"/>
            <a:chOff x="1286687" y="1772816"/>
            <a:chExt cx="187704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77003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및 선발 절차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4" name="모서리가 둥근 직사각형 43"/>
          <p:cNvSpPr/>
          <p:nvPr/>
        </p:nvSpPr>
        <p:spPr>
          <a:xfrm>
            <a:off x="7490427" y="5823617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</a:p>
        </p:txBody>
      </p:sp>
      <p:sp>
        <p:nvSpPr>
          <p:cNvPr id="45" name="모서리가 둥근 직사각형 44"/>
          <p:cNvSpPr/>
          <p:nvPr/>
        </p:nvSpPr>
        <p:spPr>
          <a:xfrm>
            <a:off x="5253334" y="5823617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</a:p>
        </p:txBody>
      </p:sp>
      <p:sp>
        <p:nvSpPr>
          <p:cNvPr id="46" name="모서리가 둥근 직사각형 45"/>
          <p:cNvSpPr/>
          <p:nvPr/>
        </p:nvSpPr>
        <p:spPr>
          <a:xfrm>
            <a:off x="3016244" y="5823617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활동</a:t>
            </a:r>
          </a:p>
        </p:txBody>
      </p:sp>
      <p:sp>
        <p:nvSpPr>
          <p:cNvPr id="49" name="모서리가 둥근 직사각형 48"/>
          <p:cNvSpPr/>
          <p:nvPr/>
        </p:nvSpPr>
        <p:spPr>
          <a:xfrm>
            <a:off x="7490427" y="4688442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3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기관발굴 및</a:t>
            </a:r>
            <a:endParaRPr lang="en-US" altLang="ko-KR" sz="1600" b="1" spc="-3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ko-KR" altLang="en-US" sz="1600" b="1" spc="-3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기관등록신청서 제출</a:t>
            </a:r>
          </a:p>
        </p:txBody>
      </p:sp>
      <p:sp>
        <p:nvSpPr>
          <p:cNvPr id="50" name="모서리가 둥근 직사각형 49"/>
          <p:cNvSpPr/>
          <p:nvPr/>
        </p:nvSpPr>
        <p:spPr>
          <a:xfrm>
            <a:off x="5253338" y="4688442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</a:p>
        </p:txBody>
      </p:sp>
      <p:sp>
        <p:nvSpPr>
          <p:cNvPr id="51" name="모서리가 둥근 직사각형 50"/>
          <p:cNvSpPr/>
          <p:nvPr/>
        </p:nvSpPr>
        <p:spPr>
          <a:xfrm>
            <a:off x="3016246" y="4688442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</a:p>
        </p:txBody>
      </p:sp>
      <p:sp>
        <p:nvSpPr>
          <p:cNvPr id="52" name="모서리가 둥근 직사각형 51"/>
          <p:cNvSpPr/>
          <p:nvPr/>
        </p:nvSpPr>
        <p:spPr>
          <a:xfrm>
            <a:off x="779154" y="4688442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신청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56251" y="4812423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793343" y="4812423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030434" y="4812423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 rot="5400000">
            <a:off x="8148978" y="5380010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 rot="10800000">
            <a:off x="7030431" y="5947598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 rot="10800000">
            <a:off x="4793340" y="5947598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9495" y="1646856"/>
            <a:ext cx="39998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한국장학재단 홈페이지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(www.kosaf.go.kr)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로그인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779154" y="1658165"/>
            <a:ext cx="315936" cy="315936"/>
            <a:chOff x="779154" y="1316906"/>
            <a:chExt cx="315936" cy="315936"/>
          </a:xfrm>
        </p:grpSpPr>
        <p:grpSp>
          <p:nvGrpSpPr>
            <p:cNvPr id="7" name="그룹 6"/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48" name="타원 47"/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3" name="타원 2"/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</a:t>
              </a:r>
              <a:endPara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5282751" y="1662235"/>
            <a:ext cx="315936" cy="315936"/>
            <a:chOff x="779154" y="1316906"/>
            <a:chExt cx="315936" cy="315936"/>
          </a:xfrm>
        </p:grpSpPr>
        <p:grpSp>
          <p:nvGrpSpPr>
            <p:cNvPr id="60" name="그룹 59"/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62" name="타원 61"/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63" name="타원 62"/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endPara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771569" y="2141484"/>
            <a:ext cx="315936" cy="315936"/>
            <a:chOff x="779154" y="1316906"/>
            <a:chExt cx="315936" cy="315936"/>
          </a:xfrm>
        </p:grpSpPr>
        <p:grpSp>
          <p:nvGrpSpPr>
            <p:cNvPr id="65" name="그룹 64"/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67" name="타원 66"/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68" name="타원 67"/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66" name="TextBox 65"/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endPara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69" name="그룹 68"/>
          <p:cNvGrpSpPr/>
          <p:nvPr/>
        </p:nvGrpSpPr>
        <p:grpSpPr>
          <a:xfrm>
            <a:off x="6528774" y="2111141"/>
            <a:ext cx="315936" cy="315936"/>
            <a:chOff x="779154" y="1316906"/>
            <a:chExt cx="315936" cy="315936"/>
          </a:xfrm>
        </p:grpSpPr>
        <p:grpSp>
          <p:nvGrpSpPr>
            <p:cNvPr id="70" name="그룹 69"/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72" name="타원 71"/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73" name="타원 72"/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4</a:t>
              </a:r>
              <a:endPara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79" name="TextBox 78"/>
          <p:cNvSpPr txBox="1"/>
          <p:nvPr/>
        </p:nvSpPr>
        <p:spPr>
          <a:xfrm>
            <a:off x="5573092" y="1650926"/>
            <a:ext cx="16225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</a:t>
            </a:r>
            <a:r>
              <a:rPr lang="en-US" altLang="ko-KR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클릭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1061910" y="2130175"/>
            <a:ext cx="526458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지식멘토링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탭 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 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청소년교육지원사업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6819115" y="2099832"/>
            <a:ext cx="184377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[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신청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]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메뉴 클릭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C6B59C9-B2E2-456F-BB97-5AFDB085F7CD}"/>
              </a:ext>
            </a:extLst>
          </p:cNvPr>
          <p:cNvSpPr txBox="1"/>
          <p:nvPr/>
        </p:nvSpPr>
        <p:spPr>
          <a:xfrm>
            <a:off x="4934016" y="1616078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C82F4460-7E46-469E-84F5-3D185F353F04}"/>
              </a:ext>
            </a:extLst>
          </p:cNvPr>
          <p:cNvSpPr txBox="1"/>
          <p:nvPr/>
        </p:nvSpPr>
        <p:spPr>
          <a:xfrm>
            <a:off x="7087967" y="1616078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DFD55065-8CAD-46AB-9704-FCB21C80E73B}"/>
              </a:ext>
            </a:extLst>
          </p:cNvPr>
          <p:cNvSpPr txBox="1"/>
          <p:nvPr/>
        </p:nvSpPr>
        <p:spPr>
          <a:xfrm>
            <a:off x="6166834" y="209939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25460794-19E9-44ED-879B-C6C31D9B3172}"/>
              </a:ext>
            </a:extLst>
          </p:cNvPr>
          <p:cNvSpPr txBox="1"/>
          <p:nvPr/>
        </p:nvSpPr>
        <p:spPr>
          <a:xfrm>
            <a:off x="570037" y="1236822"/>
            <a:ext cx="1191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홈페이지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504CB2C1-74C7-495B-8FA1-2EA73B6D4BEB}"/>
              </a:ext>
            </a:extLst>
          </p:cNvPr>
          <p:cNvSpPr txBox="1"/>
          <p:nvPr/>
        </p:nvSpPr>
        <p:spPr>
          <a:xfrm>
            <a:off x="1140395" y="2979716"/>
            <a:ext cx="170431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재단 모바일 로그인</a:t>
            </a:r>
          </a:p>
        </p:txBody>
      </p: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3FD2A8DE-CBD9-4B68-8149-DCEE24D68B19}"/>
              </a:ext>
            </a:extLst>
          </p:cNvPr>
          <p:cNvGrpSpPr/>
          <p:nvPr/>
        </p:nvGrpSpPr>
        <p:grpSpPr>
          <a:xfrm>
            <a:off x="824459" y="2953824"/>
            <a:ext cx="315936" cy="315936"/>
            <a:chOff x="779154" y="1316906"/>
            <a:chExt cx="315936" cy="315936"/>
          </a:xfrm>
        </p:grpSpPr>
        <p:grpSp>
          <p:nvGrpSpPr>
            <p:cNvPr id="83" name="그룹 82">
              <a:extLst>
                <a:ext uri="{FF2B5EF4-FFF2-40B4-BE49-F238E27FC236}">
                  <a16:creationId xmlns:a16="http://schemas.microsoft.com/office/drawing/2014/main" id="{E72A5044-4293-4414-B0ED-3A3474B5CB90}"/>
                </a:ext>
              </a:extLst>
            </p:cNvPr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85" name="타원 84">
                <a:extLst>
                  <a:ext uri="{FF2B5EF4-FFF2-40B4-BE49-F238E27FC236}">
                    <a16:creationId xmlns:a16="http://schemas.microsoft.com/office/drawing/2014/main" id="{16AF648E-9067-4F42-AA3C-B5F9F506014C}"/>
                  </a:ext>
                </a:extLst>
              </p:cNvPr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86" name="타원 85">
                <a:extLst>
                  <a:ext uri="{FF2B5EF4-FFF2-40B4-BE49-F238E27FC236}">
                    <a16:creationId xmlns:a16="http://schemas.microsoft.com/office/drawing/2014/main" id="{70628D35-6D41-4E00-BF00-7D808A3D2620}"/>
                  </a:ext>
                </a:extLst>
              </p:cNvPr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7DC08AA8-8084-44D3-B82C-6E5D5F6D2DD4}"/>
                </a:ext>
              </a:extLst>
            </p:cNvPr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</a:t>
              </a:r>
              <a:endPara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87" name="그룹 86">
            <a:extLst>
              <a:ext uri="{FF2B5EF4-FFF2-40B4-BE49-F238E27FC236}">
                <a16:creationId xmlns:a16="http://schemas.microsoft.com/office/drawing/2014/main" id="{444C5D9F-D207-43A4-B22B-55E3DF8AFD8D}"/>
              </a:ext>
            </a:extLst>
          </p:cNvPr>
          <p:cNvGrpSpPr/>
          <p:nvPr/>
        </p:nvGrpSpPr>
        <p:grpSpPr>
          <a:xfrm>
            <a:off x="3137976" y="2995645"/>
            <a:ext cx="315936" cy="315936"/>
            <a:chOff x="779154" y="1316906"/>
            <a:chExt cx="315936" cy="315936"/>
          </a:xfrm>
        </p:grpSpPr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id="{98CC065F-AD97-4556-9F96-CBA2744AD8F3}"/>
                </a:ext>
              </a:extLst>
            </p:cNvPr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90" name="타원 89">
                <a:extLst>
                  <a:ext uri="{FF2B5EF4-FFF2-40B4-BE49-F238E27FC236}">
                    <a16:creationId xmlns:a16="http://schemas.microsoft.com/office/drawing/2014/main" id="{DAF983D2-2FA0-4F8D-9CAF-ADB55B1BFA26}"/>
                  </a:ext>
                </a:extLst>
              </p:cNvPr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91" name="타원 90">
                <a:extLst>
                  <a:ext uri="{FF2B5EF4-FFF2-40B4-BE49-F238E27FC236}">
                    <a16:creationId xmlns:a16="http://schemas.microsoft.com/office/drawing/2014/main" id="{9C5BFD6A-4306-495B-8F0F-2328278AF152}"/>
                  </a:ext>
                </a:extLst>
              </p:cNvPr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3DF560F0-FE41-4075-82D8-D765C72E3B1C}"/>
                </a:ext>
              </a:extLst>
            </p:cNvPr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endPara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92" name="그룹 91">
            <a:extLst>
              <a:ext uri="{FF2B5EF4-FFF2-40B4-BE49-F238E27FC236}">
                <a16:creationId xmlns:a16="http://schemas.microsoft.com/office/drawing/2014/main" id="{C1D44EDF-D103-4577-84CA-2E0FBB506376}"/>
              </a:ext>
            </a:extLst>
          </p:cNvPr>
          <p:cNvGrpSpPr/>
          <p:nvPr/>
        </p:nvGrpSpPr>
        <p:grpSpPr>
          <a:xfrm>
            <a:off x="824459" y="3474559"/>
            <a:ext cx="315936" cy="315936"/>
            <a:chOff x="779154" y="1316906"/>
            <a:chExt cx="315936" cy="315936"/>
          </a:xfrm>
        </p:grpSpPr>
        <p:grpSp>
          <p:nvGrpSpPr>
            <p:cNvPr id="93" name="그룹 92">
              <a:extLst>
                <a:ext uri="{FF2B5EF4-FFF2-40B4-BE49-F238E27FC236}">
                  <a16:creationId xmlns:a16="http://schemas.microsoft.com/office/drawing/2014/main" id="{9AE7A597-D5C2-4F73-B256-816356A48FC9}"/>
                </a:ext>
              </a:extLst>
            </p:cNvPr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95" name="타원 94">
                <a:extLst>
                  <a:ext uri="{FF2B5EF4-FFF2-40B4-BE49-F238E27FC236}">
                    <a16:creationId xmlns:a16="http://schemas.microsoft.com/office/drawing/2014/main" id="{EA1B6C82-08B4-4E95-9A80-141DA877EF82}"/>
                  </a:ext>
                </a:extLst>
              </p:cNvPr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96" name="타원 95">
                <a:extLst>
                  <a:ext uri="{FF2B5EF4-FFF2-40B4-BE49-F238E27FC236}">
                    <a16:creationId xmlns:a16="http://schemas.microsoft.com/office/drawing/2014/main" id="{EE310F7C-E8BA-4919-BEEB-FDF7FC2739D0}"/>
                  </a:ext>
                </a:extLst>
              </p:cNvPr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94" name="TextBox 93">
              <a:extLst>
                <a:ext uri="{FF2B5EF4-FFF2-40B4-BE49-F238E27FC236}">
                  <a16:creationId xmlns:a16="http://schemas.microsoft.com/office/drawing/2014/main" id="{14F4A5D9-BAE1-4D17-8E9C-177B4108AFA3}"/>
                </a:ext>
              </a:extLst>
            </p:cNvPr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4</a:t>
              </a:r>
              <a:endPara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97" name="그룹 96">
            <a:extLst>
              <a:ext uri="{FF2B5EF4-FFF2-40B4-BE49-F238E27FC236}">
                <a16:creationId xmlns:a16="http://schemas.microsoft.com/office/drawing/2014/main" id="{9199380C-5CFF-4257-BE9C-8F5DC08B43EE}"/>
              </a:ext>
            </a:extLst>
          </p:cNvPr>
          <p:cNvGrpSpPr/>
          <p:nvPr/>
        </p:nvGrpSpPr>
        <p:grpSpPr>
          <a:xfrm>
            <a:off x="4311212" y="3495650"/>
            <a:ext cx="315936" cy="315936"/>
            <a:chOff x="779154" y="1316906"/>
            <a:chExt cx="315936" cy="315936"/>
          </a:xfrm>
        </p:grpSpPr>
        <p:grpSp>
          <p:nvGrpSpPr>
            <p:cNvPr id="98" name="그룹 97">
              <a:extLst>
                <a:ext uri="{FF2B5EF4-FFF2-40B4-BE49-F238E27FC236}">
                  <a16:creationId xmlns:a16="http://schemas.microsoft.com/office/drawing/2014/main" id="{303C0C25-3C1A-438E-857F-55312A1167CD}"/>
                </a:ext>
              </a:extLst>
            </p:cNvPr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100" name="타원 99">
                <a:extLst>
                  <a:ext uri="{FF2B5EF4-FFF2-40B4-BE49-F238E27FC236}">
                    <a16:creationId xmlns:a16="http://schemas.microsoft.com/office/drawing/2014/main" id="{4B07734E-5F89-401E-9742-BB1175B76DAB}"/>
                  </a:ext>
                </a:extLst>
              </p:cNvPr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101" name="타원 100">
                <a:extLst>
                  <a:ext uri="{FF2B5EF4-FFF2-40B4-BE49-F238E27FC236}">
                    <a16:creationId xmlns:a16="http://schemas.microsoft.com/office/drawing/2014/main" id="{D5CF3B9C-2648-40A4-BC1C-671F41635207}"/>
                  </a:ext>
                </a:extLst>
              </p:cNvPr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99" name="TextBox 98">
              <a:extLst>
                <a:ext uri="{FF2B5EF4-FFF2-40B4-BE49-F238E27FC236}">
                  <a16:creationId xmlns:a16="http://schemas.microsoft.com/office/drawing/2014/main" id="{1171B7BB-5147-4ACD-A47C-C23702C29A0A}"/>
                </a:ext>
              </a:extLst>
            </p:cNvPr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5</a:t>
              </a:r>
              <a:endPara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102" name="TextBox 101">
            <a:extLst>
              <a:ext uri="{FF2B5EF4-FFF2-40B4-BE49-F238E27FC236}">
                <a16:creationId xmlns:a16="http://schemas.microsoft.com/office/drawing/2014/main" id="{6E501E78-39C3-4D4E-A012-4B80CB06EF01}"/>
              </a:ext>
            </a:extLst>
          </p:cNvPr>
          <p:cNvSpPr txBox="1"/>
          <p:nvPr/>
        </p:nvSpPr>
        <p:spPr>
          <a:xfrm>
            <a:off x="3428317" y="2984336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인재육성 클릭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CE36CBB1-20F7-4042-8D21-205D3B515B69}"/>
              </a:ext>
            </a:extLst>
          </p:cNvPr>
          <p:cNvSpPr txBox="1"/>
          <p:nvPr/>
        </p:nvSpPr>
        <p:spPr>
          <a:xfrm>
            <a:off x="1114800" y="3463250"/>
            <a:ext cx="2961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클릭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7788F854-A9A5-455A-8B5C-B672AA663DC4}"/>
              </a:ext>
            </a:extLst>
          </p:cNvPr>
          <p:cNvSpPr txBox="1"/>
          <p:nvPr/>
        </p:nvSpPr>
        <p:spPr>
          <a:xfrm>
            <a:off x="4601553" y="3484341"/>
            <a:ext cx="13035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신청하기 클릭</a:t>
            </a:r>
          </a:p>
        </p:txBody>
      </p:sp>
      <p:sp>
        <p:nvSpPr>
          <p:cNvPr id="105" name="TextBox 104">
            <a:extLst>
              <a:ext uri="{FF2B5EF4-FFF2-40B4-BE49-F238E27FC236}">
                <a16:creationId xmlns:a16="http://schemas.microsoft.com/office/drawing/2014/main" id="{13838473-244F-4952-A092-3128819003CF}"/>
              </a:ext>
            </a:extLst>
          </p:cNvPr>
          <p:cNvSpPr txBox="1"/>
          <p:nvPr/>
        </p:nvSpPr>
        <p:spPr>
          <a:xfrm>
            <a:off x="640937" y="2569682"/>
            <a:ext cx="10118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16A9B2FE-C0E9-4FDC-B37E-1EF6C72E03B3}"/>
              </a:ext>
            </a:extLst>
          </p:cNvPr>
          <p:cNvSpPr txBox="1"/>
          <p:nvPr/>
        </p:nvSpPr>
        <p:spPr>
          <a:xfrm>
            <a:off x="2786114" y="2964361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E35B29A2-10A8-4C50-BE91-9F6504482078}"/>
              </a:ext>
            </a:extLst>
          </p:cNvPr>
          <p:cNvSpPr txBox="1"/>
          <p:nvPr/>
        </p:nvSpPr>
        <p:spPr>
          <a:xfrm>
            <a:off x="4662047" y="2964361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5077FD11-868C-4D62-B7F1-BB81DB0918DA}"/>
              </a:ext>
            </a:extLst>
          </p:cNvPr>
          <p:cNvSpPr txBox="1"/>
          <p:nvPr/>
        </p:nvSpPr>
        <p:spPr>
          <a:xfrm>
            <a:off x="3989284" y="3434171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09" name="그룹 108">
            <a:extLst>
              <a:ext uri="{FF2B5EF4-FFF2-40B4-BE49-F238E27FC236}">
                <a16:creationId xmlns:a16="http://schemas.microsoft.com/office/drawing/2014/main" id="{A7743DA4-1D53-43C5-A11D-5283975AEBEF}"/>
              </a:ext>
            </a:extLst>
          </p:cNvPr>
          <p:cNvGrpSpPr/>
          <p:nvPr/>
        </p:nvGrpSpPr>
        <p:grpSpPr>
          <a:xfrm>
            <a:off x="5018987" y="3006954"/>
            <a:ext cx="315936" cy="315936"/>
            <a:chOff x="779154" y="1316906"/>
            <a:chExt cx="315936" cy="315936"/>
          </a:xfrm>
        </p:grpSpPr>
        <p:grpSp>
          <p:nvGrpSpPr>
            <p:cNvPr id="110" name="그룹 109">
              <a:extLst>
                <a:ext uri="{FF2B5EF4-FFF2-40B4-BE49-F238E27FC236}">
                  <a16:creationId xmlns:a16="http://schemas.microsoft.com/office/drawing/2014/main" id="{FBCE5FB7-869D-4C20-8759-E2D15204F799}"/>
                </a:ext>
              </a:extLst>
            </p:cNvPr>
            <p:cNvGrpSpPr/>
            <p:nvPr/>
          </p:nvGrpSpPr>
          <p:grpSpPr>
            <a:xfrm>
              <a:off x="779154" y="1316906"/>
              <a:ext cx="315936" cy="315936"/>
              <a:chOff x="-1128736" y="2027784"/>
              <a:chExt cx="315936" cy="315936"/>
            </a:xfrm>
          </p:grpSpPr>
          <p:sp>
            <p:nvSpPr>
              <p:cNvPr id="112" name="타원 111">
                <a:extLst>
                  <a:ext uri="{FF2B5EF4-FFF2-40B4-BE49-F238E27FC236}">
                    <a16:creationId xmlns:a16="http://schemas.microsoft.com/office/drawing/2014/main" id="{CC83C3BD-A18E-44A0-8C29-537AA520C28B}"/>
                  </a:ext>
                </a:extLst>
              </p:cNvPr>
              <p:cNvSpPr/>
              <p:nvPr/>
            </p:nvSpPr>
            <p:spPr>
              <a:xfrm>
                <a:off x="-1128736" y="2027784"/>
                <a:ext cx="315936" cy="3159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  <p:sp>
            <p:nvSpPr>
              <p:cNvPr id="113" name="타원 112">
                <a:extLst>
                  <a:ext uri="{FF2B5EF4-FFF2-40B4-BE49-F238E27FC236}">
                    <a16:creationId xmlns:a16="http://schemas.microsoft.com/office/drawing/2014/main" id="{5B538BF3-305D-44CF-A3F9-2BD5B6C3475D}"/>
                  </a:ext>
                </a:extLst>
              </p:cNvPr>
              <p:cNvSpPr/>
              <p:nvPr/>
            </p:nvSpPr>
            <p:spPr>
              <a:xfrm>
                <a:off x="-1103336" y="2053184"/>
                <a:ext cx="265136" cy="265136"/>
              </a:xfrm>
              <a:prstGeom prst="ellipse">
                <a:avLst/>
              </a:prstGeom>
              <a:solidFill>
                <a:schemeClr val="tx2">
                  <a:lumMod val="75000"/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AEEB2452-1B7D-4913-88DE-4B3FB596DA81}"/>
                </a:ext>
              </a:extLst>
            </p:cNvPr>
            <p:cNvSpPr txBox="1"/>
            <p:nvPr/>
          </p:nvSpPr>
          <p:spPr>
            <a:xfrm>
              <a:off x="797094" y="1320986"/>
              <a:ext cx="26481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endParaRPr lang="ko-KR" altLang="en-US" sz="1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114" name="TextBox 113">
            <a:extLst>
              <a:ext uri="{FF2B5EF4-FFF2-40B4-BE49-F238E27FC236}">
                <a16:creationId xmlns:a16="http://schemas.microsoft.com/office/drawing/2014/main" id="{668E6505-7E74-451D-94FF-0F69D5D5626A}"/>
              </a:ext>
            </a:extLst>
          </p:cNvPr>
          <p:cNvSpPr txBox="1"/>
          <p:nvPr/>
        </p:nvSpPr>
        <p:spPr>
          <a:xfrm>
            <a:off x="5309328" y="2995645"/>
            <a:ext cx="21050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지식 멘토링 클릭</a:t>
            </a:r>
          </a:p>
        </p:txBody>
      </p:sp>
      <p:sp>
        <p:nvSpPr>
          <p:cNvPr id="115" name="TextBox 114">
            <a:extLst>
              <a:ext uri="{FF2B5EF4-FFF2-40B4-BE49-F238E27FC236}">
                <a16:creationId xmlns:a16="http://schemas.microsoft.com/office/drawing/2014/main" id="{7F22B45E-26B0-473F-8869-C3BC4640B258}"/>
              </a:ext>
            </a:extLst>
          </p:cNvPr>
          <p:cNvSpPr txBox="1"/>
          <p:nvPr/>
        </p:nvSpPr>
        <p:spPr>
          <a:xfrm>
            <a:off x="7303926" y="2964361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16" name="모서리가 둥근 직사각형 44">
            <a:extLst>
              <a:ext uri="{FF2B5EF4-FFF2-40B4-BE49-F238E27FC236}">
                <a16:creationId xmlns:a16="http://schemas.microsoft.com/office/drawing/2014/main" id="{80E19FD1-3412-4A9D-B360-0DBF4B512019}"/>
              </a:ext>
            </a:extLst>
          </p:cNvPr>
          <p:cNvSpPr/>
          <p:nvPr/>
        </p:nvSpPr>
        <p:spPr>
          <a:xfrm>
            <a:off x="804554" y="5823617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등록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60D052BE-7503-406B-BA20-5DB25DD89A18}"/>
              </a:ext>
            </a:extLst>
          </p:cNvPr>
          <p:cNvSpPr txBox="1"/>
          <p:nvPr/>
        </p:nvSpPr>
        <p:spPr>
          <a:xfrm rot="10800000">
            <a:off x="2540359" y="5938895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78013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1427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30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03</a:t>
              </a:r>
              <a:endParaRPr lang="ko-KR" altLang="en-US" sz="3600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7978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 및 의무사항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11" name="십이각형 10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자유형 13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타원 15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타원 17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타원 19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타원 20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" name="타원 21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타원 22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4" name="타원 23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타원 24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타원 26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타원 27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타원 28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타원 29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1" name="타원 30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타원 31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타원 32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타원 33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타원 34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타원 35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타원 36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타원 37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타원 38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0" name="타원 39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타원 40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타원 41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3" name="타원 42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타원 43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타원 44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타원 45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타원 46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타원 47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타원 49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타원 52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타원 53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6" name="타원 55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7" name="자유형 56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90631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3631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지원내용 및 의무사항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23224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지원내용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160251"/>
            <a:ext cx="1572479" cy="369332"/>
            <a:chOff x="1286687" y="1772816"/>
            <a:chExt cx="1572479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활동시간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108713" y="836712"/>
            <a:ext cx="1112416" cy="369332"/>
            <a:chOff x="1286687" y="1772816"/>
            <a:chExt cx="1112416" cy="369332"/>
          </a:xfrm>
        </p:grpSpPr>
        <p:sp>
          <p:nvSpPr>
            <p:cNvPr id="34" name="TextBox 33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의무사항</a:t>
              </a:r>
            </a:p>
          </p:txBody>
        </p:sp>
        <p:sp>
          <p:nvSpPr>
            <p:cNvPr id="35" name="이등변 삼각형 34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38436" y="1312193"/>
            <a:ext cx="3275256" cy="11264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시간당 급여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(11,150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원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활동확인서 발급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봉사시간 인정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297194" y="1312193"/>
            <a:ext cx="3523722" cy="13423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위치기반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(GPS)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모바일 출근부 작성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2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관리자에게 사업 소개 및 대학 공지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</a:t>
            </a:r>
          </a:p>
          <a:p>
            <a:pPr indent="180975">
              <a:lnSpc>
                <a:spcPct val="120000"/>
              </a:lnSpc>
              <a:buClr>
                <a:srgbClr val="FF4747"/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승인 관련 내용 안내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7664557"/>
              </p:ext>
            </p:extLst>
          </p:nvPr>
        </p:nvGraphicFramePr>
        <p:xfrm>
          <a:off x="934543" y="3789039"/>
          <a:ext cx="8036915" cy="129614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073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073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2496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연간 최소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일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주당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학기당 최대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96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학기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방학 중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21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8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40</a:t>
                      </a:r>
                      <a:r>
                        <a:rPr lang="ko-KR" altLang="en-US" sz="1600" b="0" kern="1200" spc="-150" baseline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spc="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520</a:t>
                      </a:r>
                      <a:r>
                        <a:rPr lang="ko-KR" altLang="en-US" sz="1600" b="0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시간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TextBox 38"/>
          <p:cNvSpPr txBox="1"/>
          <p:nvPr/>
        </p:nvSpPr>
        <p:spPr>
          <a:xfrm>
            <a:off x="930077" y="5157192"/>
            <a:ext cx="8888972" cy="10838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분 단위 활동시간 입력 가능함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월별 총 활동 시간에 따라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최종 활동 인정시간 및 장학금 지급금액 변동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10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미만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의 활동에 대해서는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인정되지 않음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 및 활동기관 사유는 예외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제한시간은 대학마다 상이함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94960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04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52372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및 출근부 작성</a:t>
              </a:r>
              <a:endParaRPr lang="en-US" altLang="ko-KR" sz="32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353308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활동내용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4459833"/>
            <a:ext cx="1112416" cy="369332"/>
            <a:chOff x="1286687" y="1772816"/>
            <a:chExt cx="1112416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참고사항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738436" y="1312193"/>
            <a:ext cx="8640507" cy="28073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멘티를 중심으로 교과목 학습지도 및 예체능 지도 등 특기적성 교육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진로지도 및 고민상담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자기주도 학습법 및 학습 동기부여 활동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 간 무료 화상 프로그램을 활용한 온라인 멘토링 진행 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-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멘토링 시작시간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종료시간을 포함한 화면과 멘토링 진행 중 화면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반드시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캡처하여 출근부 등록 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증빙자료 업로드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활용 프로그램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(Zoom),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스카이프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(skype),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행아웃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meet,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네이버밴드 라이브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카카오톡 페이스톡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※ 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중 음성 녹음 또는 영상 녹화로 대체 증빙 가능하며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증빙자료 미비 시 출근부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근로기관 업무보조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단순노무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등의 활동은 인정하지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8436" y="4898264"/>
            <a:ext cx="5581977" cy="7817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대학탐방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문화체험 등의 특별활동은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담당자의 승인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하에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멘티는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반드시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근로기관 소속의 청소년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0" name="직선 연결선 19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641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827356" cy="369332"/>
            <a:chOff x="1286687" y="1772816"/>
            <a:chExt cx="182735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72034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 절차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3504961"/>
            <a:ext cx="1367294" cy="369332"/>
            <a:chOff x="1286687" y="1772816"/>
            <a:chExt cx="136729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작성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9" name="TextBox 18"/>
          <p:cNvSpPr txBox="1"/>
          <p:nvPr/>
        </p:nvSpPr>
        <p:spPr>
          <a:xfrm>
            <a:off x="738436" y="3943392"/>
            <a:ext cx="8379217" cy="21179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사전교육을 반드시 이수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하여야 출근부 작성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및 업무스케줄 등록까지 완료되어야 이수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출근부 승인 관련 안내 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매월 활동 종료 후 출근부 최종 승인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대학제출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필수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시스템 관련 안내 매뉴얼 참고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청소년교육지원장학금 커뮤니티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  <a:hlinkClick r:id="rId4"/>
              </a:rPr>
              <a:t>http://cafe.naver.com/hellodcg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참고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361950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멘토는 재단의 출근부 앱을 이용하여 반드시 멘토 본인이 활동 후 즉시 입력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7490427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3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업무스케줄 등록</a:t>
            </a:r>
          </a:p>
        </p:txBody>
      </p:sp>
      <p:sp>
        <p:nvSpPr>
          <p:cNvPr id="32" name="모서리가 둥근 직사각형 31"/>
          <p:cNvSpPr/>
          <p:nvPr/>
        </p:nvSpPr>
        <p:spPr>
          <a:xfrm>
            <a:off x="525333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algn="ctr"/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016244" y="2547951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활동</a:t>
            </a:r>
          </a:p>
        </p:txBody>
      </p:sp>
      <p:sp>
        <p:nvSpPr>
          <p:cNvPr id="34" name="모서리가 둥근 직사각형 33"/>
          <p:cNvSpPr/>
          <p:nvPr/>
        </p:nvSpPr>
        <p:spPr>
          <a:xfrm>
            <a:off x="779154" y="2547951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출근부 작성</a:t>
            </a:r>
          </a:p>
        </p:txBody>
      </p:sp>
      <p:sp>
        <p:nvSpPr>
          <p:cNvPr id="35" name="모서리가 둥근 직사각형 34"/>
          <p:cNvSpPr/>
          <p:nvPr/>
        </p:nvSpPr>
        <p:spPr>
          <a:xfrm>
            <a:off x="7490427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기관 배정</a:t>
            </a:r>
          </a:p>
        </p:txBody>
      </p:sp>
      <p:sp>
        <p:nvSpPr>
          <p:cNvPr id="37" name="모서리가 둥근 직사각형 36"/>
          <p:cNvSpPr/>
          <p:nvPr/>
        </p:nvSpPr>
        <p:spPr>
          <a:xfrm>
            <a:off x="5253338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시간표 입력</a:t>
            </a:r>
          </a:p>
        </p:txBody>
      </p:sp>
      <p:sp>
        <p:nvSpPr>
          <p:cNvPr id="38" name="모서리가 둥근 직사각형 37"/>
          <p:cNvSpPr/>
          <p:nvPr/>
        </p:nvSpPr>
        <p:spPr>
          <a:xfrm>
            <a:off x="3016246" y="1412776"/>
            <a:ext cx="1636420" cy="648072"/>
          </a:xfrm>
          <a:prstGeom prst="roundRect">
            <a:avLst/>
          </a:prstGeom>
          <a:solidFill>
            <a:schemeClr val="tx2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추천</a:t>
            </a:r>
          </a:p>
        </p:txBody>
      </p:sp>
      <p:sp>
        <p:nvSpPr>
          <p:cNvPr id="39" name="모서리가 둥근 직사각형 38"/>
          <p:cNvSpPr/>
          <p:nvPr/>
        </p:nvSpPr>
        <p:spPr>
          <a:xfrm>
            <a:off x="779154" y="1412776"/>
            <a:ext cx="1636420" cy="648072"/>
          </a:xfrm>
          <a:prstGeom prst="roundRect">
            <a:avLst/>
          </a:prstGeom>
          <a:solidFill>
            <a:schemeClr val="tx1">
              <a:lumMod val="50000"/>
              <a:lumOff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신청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556251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793343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030434" y="1536757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 rot="5400000">
            <a:off x="8148978" y="2104344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4" name="TextBox 43"/>
          <p:cNvSpPr txBox="1"/>
          <p:nvPr/>
        </p:nvSpPr>
        <p:spPr>
          <a:xfrm rot="10800000">
            <a:off x="7030431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10800000">
            <a:off x="479334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 rot="10800000">
            <a:off x="2556250" y="2671932"/>
            <a:ext cx="3193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&gt;</a:t>
            </a:r>
            <a:endParaRPr lang="ko-KR" altLang="en-US" sz="20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47" name="직선 연결선 46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644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287418" cy="369332"/>
            <a:chOff x="1286687" y="1772816"/>
            <a:chExt cx="2287418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21804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부정근로 유형 및 제재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70037" y="4900618"/>
            <a:ext cx="2237724" cy="369332"/>
            <a:chOff x="1286687" y="1772816"/>
            <a:chExt cx="2237724" cy="369332"/>
          </a:xfrm>
        </p:grpSpPr>
        <p:sp>
          <p:nvSpPr>
            <p:cNvPr id="27" name="TextBox 26"/>
            <p:cNvSpPr txBox="1"/>
            <p:nvPr/>
          </p:nvSpPr>
          <p:spPr>
            <a:xfrm>
              <a:off x="1393700" y="1772816"/>
              <a:ext cx="213071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허위 서류제출자 제한</a:t>
              </a:r>
            </a:p>
          </p:txBody>
        </p:sp>
        <p:sp>
          <p:nvSpPr>
            <p:cNvPr id="28" name="이등변 삼각형 27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25277"/>
              </p:ext>
            </p:extLst>
          </p:nvPr>
        </p:nvGraphicFramePr>
        <p:xfrm>
          <a:off x="776537" y="1422299"/>
          <a:ext cx="8352927" cy="25831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241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03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884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05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유  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정  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제  재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허위근로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 하지 않았거나 할 수 없음에도 불구하고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 한 것처럼 출근부를 작성 및 입력한 경우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중단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en-US" altLang="ko-KR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장학금 환수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및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2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멘토링 활동 참여 제한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대체근로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실질적으로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멘토링 활동을 실시한 시간과 출근부 상 작성 및 입력한 시간이 상이한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근로 중단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,</a:t>
                      </a:r>
                      <a:r>
                        <a:rPr lang="en-US" altLang="ko-KR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멘토링 활동 참여 제한</a:t>
                      </a:r>
                      <a:endParaRPr lang="en-US" altLang="ko-KR" sz="1400" b="1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en-US" altLang="ko-KR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(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대리근로의 경우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대리근로자도 확정일로부터 </a:t>
                      </a:r>
                      <a:r>
                        <a:rPr lang="en-US" altLang="ko-KR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1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년 참여 제한</a:t>
                      </a:r>
                      <a:r>
                        <a:rPr lang="en-US" altLang="ko-KR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)</a:t>
                      </a:r>
                      <a:endParaRPr lang="ko-KR" altLang="en-US" sz="1400" kern="1200" spc="-15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996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kern="1200" spc="-15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대리근로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20000"/>
                        </a:lnSpc>
                      </a:pP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장학생이 아닌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타인이</a:t>
                      </a:r>
                      <a:r>
                        <a:rPr lang="en-US" altLang="ko-KR" sz="1400" b="1" kern="1200" spc="-150" baseline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 </a:t>
                      </a:r>
                      <a:r>
                        <a:rPr lang="ko-KR" altLang="en-US" sz="1400" b="1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근로를 대신</a:t>
                      </a:r>
                      <a:r>
                        <a:rPr lang="ko-KR" altLang="en-US" sz="1400" kern="1200" spc="-15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함초롬돋움" panose="020B0504000101010101" pitchFamily="50" charset="-127"/>
                          <a:ea typeface="함초롬돋움" panose="020B0504000101010101" pitchFamily="50" charset="-127"/>
                          <a:cs typeface="함초롬돋움" panose="020B0504000101010101" pitchFamily="50" charset="-127"/>
                        </a:rPr>
                        <a:t>한 경우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l" latinLnBrk="1"/>
                      <a:endParaRPr lang="ko-KR" altLang="en-US" sz="1600" kern="1200" spc="-15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함초롬돋움" panose="020B0504000101010101" pitchFamily="50" charset="-127"/>
                        <a:ea typeface="함초롬돋움" panose="020B0504000101010101" pitchFamily="50" charset="-127"/>
                        <a:cs typeface="함초롬돋움" panose="020B050400010101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776537" y="4019516"/>
            <a:ext cx="8297464" cy="6582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부정근로의 주체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 또는 활동기관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 본인의 부정근로 사실을 재단에 신고한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해당 주체를 참여 제한 대상에서 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 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제외 가능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8436" y="5280519"/>
            <a:ext cx="7710765" cy="7391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미지급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지급 후 발견 시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참여 중지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장학금 환수 및 발견일로부터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2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년 간 사업 참여 제한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6" name="직선 연결선 3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4666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1916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및 출근부 작성</a:t>
            </a:r>
            <a:endParaRPr lang="en-US" altLang="ko-KR" sz="20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088232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유의사항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738436" y="1312193"/>
            <a:ext cx="8507457" cy="345370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멘토가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온라인 사전교육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’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이수하지 않으면 출근부 입력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일시적인 휴강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공결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등으로 인하여 발생된 시간에 이루어진 활동은 그 시간이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학업시간표와 중복되어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학적이 변동될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변동 당일의 활동까지만 인정됨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※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다음 학기 휴학을 위해 미리 휴학을 신청한 경우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재학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이수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학기까지 활동 인정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대학에서 지정한 학기당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최대활동시간을 초과하는 활동내용은 인정되지 않음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타 대학생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근로장학사업과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중복 참여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361950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Tx/>
              <a:buChar char="-"/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참여 학생은 국가근로장학금 및 다문화</a:t>
            </a:r>
            <a:r>
              <a:rPr lang="en-US" altLang="ko-KR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6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장학금 사업에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361950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6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3181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05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99605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</a:t>
              </a:r>
              <a:r>
                <a:rPr lang="en-US" altLang="ko-KR" sz="3200" b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Tip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874905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  <a:endParaRPr lang="en-US" altLang="ko-KR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나의 역량을 진단하고 나의 꿈</a:t>
            </a:r>
            <a:r>
              <a:rPr lang="en-US" altLang="ko-KR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</a:t>
            </a:r>
            <a:r>
              <a:rPr lang="en-US" altLang="ko-KR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향한 계획을 수립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</a:pPr>
            <a:r>
              <a:rPr lang="ko-KR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현재 어떤 상태이고 싶은가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역량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장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/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단점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ko-KR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나는 무엇이 되고 싶은가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위해 무엇을 해야 하는가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멘토링은 꿈을 이루는 과정에서 어떤 의미가 있는가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나는 이번 멘토링 활동을 통해 무엇을 얻을 것인가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lvl="0" indent="180975">
              <a:lnSpc>
                <a:spcPct val="140000"/>
              </a:lnSpc>
              <a:buClr>
                <a:schemeClr val="tx2">
                  <a:lumMod val="75000"/>
                </a:schemeClr>
              </a:buClr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 이를 얻기 위해서는 어떻게 해야 하는가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4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 성장계획수립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56440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2038952" cy="369332"/>
            <a:chOff x="1286687" y="1772816"/>
            <a:chExt cx="203895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9319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사전준비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계획수립</a:t>
              </a:r>
              <a:r>
                <a: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endParaRPr lang="ko-KR" altLang="en-US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6"/>
            <a:ext cx="7616180" cy="2778993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함께 유익한 맞춤형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멘토링이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되도록 계획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여건이 허락되는 한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및 근로기관 담당자와 대화를 많이 하여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필요한 것이 무엇인지 파악한다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활동이 끝난 후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달성하고자 하는 목표를 함께 설정해 본다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목표를 달성하기 위하여 수행할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활동에 대해 내용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수단 등을 구체적으로 계획한다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활동을 위한 규칙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상호간 약속</a:t>
            </a:r>
            <a:r>
              <a: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  <a:r>
              <a: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을 수립한다</a:t>
            </a:r>
            <a:r>
              <a:rPr lang="en-US" altLang="ko-KR" sz="1400" kern="0" dirty="0">
                <a:solidFill>
                  <a:schemeClr val="tx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Arial Unicode MS" pitchFamily="50" charset="-127"/>
              </a:rPr>
              <a:t>.</a:t>
            </a:r>
            <a:endParaRPr lang="en-US" altLang="ko-KR" sz="14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365724" y="1718127"/>
              <a:ext cx="187583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 성장계획수립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  <a:endParaRPr lang="en-US" altLang="ko-KR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30955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1367294" cy="369332"/>
            <a:chOff x="1286687" y="1772816"/>
            <a:chExt cx="136729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활동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973510" y="1412776"/>
            <a:ext cx="7870304" cy="1728192"/>
            <a:chOff x="973510" y="1412776"/>
            <a:chExt cx="7870304" cy="1728192"/>
          </a:xfrm>
        </p:grpSpPr>
        <p:sp>
          <p:nvSpPr>
            <p:cNvPr id="19" name="직사각형 18"/>
            <p:cNvSpPr/>
            <p:nvPr/>
          </p:nvSpPr>
          <p:spPr>
            <a:xfrm>
              <a:off x="1227634" y="1907307"/>
              <a:ext cx="7616180" cy="1233661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계획 대비 실천 현황 및 역량 향상 정도를 끊임없이 체크</a:t>
              </a:r>
              <a:endParaRPr lang="en-US" altLang="ko-KR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후 잘하고 있는 점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개선해야 하는 점 등을 각 멘토 역량별로 끊임없이 검토한다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12" name="그룹 11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16" name="한쪽 모서리가 잘린 사각형 1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7" name="한쪽 모서리가 잘린 사각형 1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한쪽 모서리가 잘린 사각형 1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15" name="TextBox 14"/>
              <p:cNvSpPr txBox="1"/>
              <p:nvPr/>
            </p:nvSpPr>
            <p:spPr>
              <a:xfrm>
                <a:off x="1365725" y="1718127"/>
                <a:ext cx="187583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활동내용 자가점검</a:t>
                </a:r>
                <a:endPara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grpSp>
        <p:nvGrpSpPr>
          <p:cNvPr id="20" name="그룹 19"/>
          <p:cNvGrpSpPr/>
          <p:nvPr/>
        </p:nvGrpSpPr>
        <p:grpSpPr>
          <a:xfrm>
            <a:off x="973510" y="3510533"/>
            <a:ext cx="7870304" cy="2592288"/>
            <a:chOff x="973510" y="1412776"/>
            <a:chExt cx="7870304" cy="2592288"/>
          </a:xfrm>
        </p:grpSpPr>
        <p:sp>
          <p:nvSpPr>
            <p:cNvPr id="22" name="직사각형 21"/>
            <p:cNvSpPr/>
            <p:nvPr/>
          </p:nvSpPr>
          <p:spPr>
            <a:xfrm>
              <a:off x="1227634" y="1907307"/>
              <a:ext cx="7616180" cy="2097757"/>
            </a:xfrm>
            <a:prstGeom prst="rect">
              <a:avLst/>
            </a:prstGeom>
            <a:solidFill>
              <a:srgbClr val="E0E0E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10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85750" indent="-200025"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  <a:buFontTx/>
                <a:buChar char="-"/>
              </a:pP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철저히 준비하고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멘티와 진심으로 친해지며</a:t>
              </a:r>
              <a:r>
                <a:rPr lang="en-US" altLang="ko-KR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6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성실히 멘토링을 수행</a:t>
              </a:r>
              <a:endPara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20000"/>
                </a:lnSpc>
                <a:buClr>
                  <a:schemeClr val="tx2">
                    <a:lumMod val="75000"/>
                  </a:schemeClr>
                </a:buClr>
              </a:pPr>
              <a:endParaRPr lang="en-US" altLang="ko-KR" sz="7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lvl="0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하루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멘토링을 할 내용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준비물 등 체크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시작 </a:t>
              </a:r>
              <a:r>
                <a:rPr lang="en-US" altLang="ko-KR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10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분 전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ice breaking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관심사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학교생활 이야기 등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4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이전시간 내용 복습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오늘의 목표 설정 및 흥미유발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학습 및 멘토링 →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내용정리 및 차주 계획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marL="271463" indent="-90488" latinLnBrk="0">
                <a:lnSpc>
                  <a:spcPct val="140000"/>
                </a:lnSpc>
                <a:defRPr/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  </a:t>
              </a:r>
              <a:r>
                <a:rPr lang="ko-KR" altLang="en-US" sz="14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점검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수준은 적절한지 등을 점검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보완 및 개선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grpSp>
          <p:nvGrpSpPr>
            <p:cNvPr id="23" name="그룹 22"/>
            <p:cNvGrpSpPr/>
            <p:nvPr/>
          </p:nvGrpSpPr>
          <p:grpSpPr>
            <a:xfrm>
              <a:off x="973510" y="1412776"/>
              <a:ext cx="2418400" cy="690213"/>
              <a:chOff x="1094441" y="1557687"/>
              <a:chExt cx="2418400" cy="690213"/>
            </a:xfrm>
          </p:grpSpPr>
          <p:grpSp>
            <p:nvGrpSpPr>
              <p:cNvPr id="24" name="그룹 23"/>
              <p:cNvGrpSpPr/>
              <p:nvPr/>
            </p:nvGrpSpPr>
            <p:grpSpPr>
              <a:xfrm>
                <a:off x="1094441" y="1557687"/>
                <a:ext cx="2418400" cy="690213"/>
                <a:chOff x="1136576" y="3406130"/>
                <a:chExt cx="2059657" cy="874197"/>
              </a:xfrm>
            </p:grpSpPr>
            <p:sp>
              <p:nvSpPr>
                <p:cNvPr id="26" name="한쪽 모서리가 잘린 사각형 25"/>
                <p:cNvSpPr/>
                <p:nvPr/>
              </p:nvSpPr>
              <p:spPr>
                <a:xfrm flipV="1">
                  <a:off x="1136576" y="3406130"/>
                  <a:ext cx="2013492" cy="792088"/>
                </a:xfrm>
                <a:prstGeom prst="snip1Rect">
                  <a:avLst/>
                </a:prstGeom>
                <a:solidFill>
                  <a:schemeClr val="tx1">
                    <a:lumMod val="50000"/>
                    <a:lumOff val="5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" name="한쪽 모서리가 잘린 사각형 26"/>
                <p:cNvSpPr/>
                <p:nvPr/>
              </p:nvSpPr>
              <p:spPr>
                <a:xfrm flipV="1">
                  <a:off x="1182741" y="3453383"/>
                  <a:ext cx="2013492" cy="792088"/>
                </a:xfrm>
                <a:prstGeom prst="snip1Rect">
                  <a:avLst/>
                </a:prstGeom>
                <a:solidFill>
                  <a:schemeClr val="tx2">
                    <a:lumMod val="75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8" name="한쪽 모서리가 잘린 사각형 27"/>
                <p:cNvSpPr/>
                <p:nvPr/>
              </p:nvSpPr>
              <p:spPr>
                <a:xfrm flipV="1">
                  <a:off x="1159311" y="3488239"/>
                  <a:ext cx="2013492" cy="792088"/>
                </a:xfrm>
                <a:prstGeom prst="snip1Rect">
                  <a:avLst/>
                </a:prstGeom>
                <a:noFill/>
                <a:ln w="12700">
                  <a:solidFill>
                    <a:schemeClr val="bg1">
                      <a:alpha val="7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5" name="TextBox 24"/>
              <p:cNvSpPr txBox="1"/>
              <p:nvPr/>
            </p:nvSpPr>
            <p:spPr>
              <a:xfrm>
                <a:off x="1673503" y="1718127"/>
                <a:ext cx="12602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ko-KR" altLang="en-US" b="1" spc="-15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함초롬돋움" panose="020B0504000101010101" pitchFamily="50" charset="-127"/>
                    <a:ea typeface="함초롬돋움" panose="020B0504000101010101" pitchFamily="50" charset="-127"/>
                    <a:cs typeface="함초롬돋움" panose="020B0504000101010101" pitchFamily="50" charset="-127"/>
                  </a:rPr>
                  <a:t>멘토링 실시</a:t>
                </a:r>
                <a:endParaRPr lang="en-US" altLang="ko-KR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endParaRPr>
              </a:p>
            </p:txBody>
          </p:sp>
        </p:grpSp>
      </p:grpSp>
      <p:sp>
        <p:nvSpPr>
          <p:cNvPr id="29" name="TextBox 28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  <a:endParaRPr lang="en-US" altLang="ko-KR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6248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4" name="그룹 13"/>
          <p:cNvGrpSpPr/>
          <p:nvPr/>
        </p:nvGrpSpPr>
        <p:grpSpPr>
          <a:xfrm>
            <a:off x="570037" y="836712"/>
            <a:ext cx="907232" cy="369332"/>
            <a:chOff x="1286687" y="1772816"/>
            <a:chExt cx="907232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8002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마무리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1227634" y="1907307"/>
            <a:ext cx="7616180" cy="2673822"/>
          </a:xfrm>
          <a:prstGeom prst="rect">
            <a:avLst/>
          </a:prstGeom>
          <a:solidFill>
            <a:srgbClr val="E0E0E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0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85750" indent="-200025">
              <a:lnSpc>
                <a:spcPct val="120000"/>
              </a:lnSpc>
              <a:buClr>
                <a:schemeClr val="tx2">
                  <a:lumMod val="75000"/>
                </a:schemeClr>
              </a:buClr>
              <a:buFontTx/>
              <a:buChar char="-"/>
            </a:pP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 달성 여부 확인</a:t>
            </a:r>
            <a:r>
              <a:rPr lang="en-US" altLang="ko-KR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 평가</a:t>
            </a:r>
            <a:r>
              <a:rPr lang="en-US" altLang="ko-KR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 설정</a:t>
            </a:r>
            <a:r>
              <a:rPr lang="en-US" altLang="ko-KR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소감 나누기 등을 통해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85725" indent="180975"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r>
              <a:rPr lang="ko-KR" altLang="en-US" sz="16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마무리</a:t>
            </a:r>
            <a:endParaRPr lang="en-US" altLang="ko-KR" sz="16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>
              <a:lnSpc>
                <a:spcPct val="120000"/>
              </a:lnSpc>
              <a:buClr>
                <a:schemeClr val="tx2">
                  <a:lumMod val="75000"/>
                </a:schemeClr>
              </a:buClr>
            </a:pPr>
            <a:endParaRPr lang="en-US" altLang="ko-KR" sz="1400" b="1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목표점검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멘티와 합의한 목표는 무엇이며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어느 정도 달성하였는가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?</a:t>
            </a: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현재평가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활동 초기 대비 성취현황 및 잘하고 있는 점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발전된 점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보충해야 할 점 등을 점검</a:t>
            </a:r>
            <a:endParaRPr lang="en-US" altLang="ko-KR" sz="14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271463" lvl="0" indent="-90488" latinLnBrk="0">
              <a:lnSpc>
                <a:spcPct val="140000"/>
              </a:lnSpc>
              <a:defRPr/>
            </a:pP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 </a:t>
            </a:r>
            <a:r>
              <a:rPr lang="ko-KR" altLang="en-US" sz="1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새로운 목표설정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: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멘티의 중장기 목표 설정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목표달성 방법 연구</a:t>
            </a:r>
            <a:r>
              <a: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 종료 후 멘티와의 관계 설정</a:t>
            </a:r>
            <a:endParaRPr lang="en-US" altLang="ko-KR" sz="1400" spc="-15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3510" y="1412776"/>
            <a:ext cx="2418400" cy="690213"/>
            <a:chOff x="1094441" y="1557687"/>
            <a:chExt cx="2418400" cy="690213"/>
          </a:xfrm>
        </p:grpSpPr>
        <p:grpSp>
          <p:nvGrpSpPr>
            <p:cNvPr id="12" name="그룹 11"/>
            <p:cNvGrpSpPr/>
            <p:nvPr/>
          </p:nvGrpSpPr>
          <p:grpSpPr>
            <a:xfrm>
              <a:off x="1094441" y="1557687"/>
              <a:ext cx="2418400" cy="690213"/>
              <a:chOff x="1136576" y="3406130"/>
              <a:chExt cx="2059657" cy="874197"/>
            </a:xfrm>
          </p:grpSpPr>
          <p:sp>
            <p:nvSpPr>
              <p:cNvPr id="16" name="한쪽 모서리가 잘린 사각형 15"/>
              <p:cNvSpPr/>
              <p:nvPr/>
            </p:nvSpPr>
            <p:spPr>
              <a:xfrm flipV="1">
                <a:off x="1136576" y="3406130"/>
                <a:ext cx="2013492" cy="792088"/>
              </a:xfrm>
              <a:prstGeom prst="snip1Rect">
                <a:avLst/>
              </a:prstGeom>
              <a:solidFill>
                <a:schemeClr val="tx1">
                  <a:lumMod val="50000"/>
                  <a:lumOff val="50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한쪽 모서리가 잘린 사각형 16"/>
              <p:cNvSpPr/>
              <p:nvPr/>
            </p:nvSpPr>
            <p:spPr>
              <a:xfrm flipV="1">
                <a:off x="1182741" y="3453383"/>
                <a:ext cx="2013492" cy="792088"/>
              </a:xfrm>
              <a:prstGeom prst="snip1Rect">
                <a:avLst/>
              </a:prstGeom>
              <a:solidFill>
                <a:schemeClr val="tx2">
                  <a:lumMod val="75000"/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한쪽 모서리가 잘린 사각형 17"/>
              <p:cNvSpPr/>
              <p:nvPr/>
            </p:nvSpPr>
            <p:spPr>
              <a:xfrm flipV="1">
                <a:off x="1159311" y="3488239"/>
                <a:ext cx="2013492" cy="792088"/>
              </a:xfrm>
              <a:prstGeom prst="snip1Rect">
                <a:avLst/>
              </a:prstGeom>
              <a:noFill/>
              <a:ln w="12700">
                <a:solidFill>
                  <a:schemeClr val="bg1">
                    <a:alpha val="7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673502" y="1718127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마무리</a:t>
              </a:r>
              <a:endParaRPr lang="en-US" altLang="ko-KR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89072" y="246931"/>
            <a:ext cx="128753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멘토링 </a:t>
            </a:r>
            <a:r>
              <a:rPr lang="en-US" altLang="ko-KR" sz="20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Tip</a:t>
            </a:r>
            <a:endParaRPr lang="en-US" altLang="ko-KR" sz="20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22" name="직선 연결선 21"/>
          <p:cNvCxnSpPr/>
          <p:nvPr/>
        </p:nvCxnSpPr>
        <p:spPr>
          <a:xfrm>
            <a:off x="344488" y="662477"/>
            <a:ext cx="1232116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86596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06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169790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425284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77050" y="1314285"/>
            <a:ext cx="8953092" cy="246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 선발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대학추천 및 기관 배정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이전의 활동에 대해 인정 불가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청소년교육지원장학금은 교내장학금 등과 중복수혜 가능하나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활동시간의 중복이 없어야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참여 학생은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국가근로장학금 및 다문화 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·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탈북학생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멘토링 장학금 사업과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중복참여 불가</a:t>
            </a:r>
            <a:endParaRPr lang="en-US" altLang="ko-KR" sz="1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 활동기관과 같은 기관에서 봉사인증 등을 받으며 활동할 수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없음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이중수혜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강좌이수조건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졸업이수조건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교직이수조건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등을 목적으로 본 사업에 참여할 수 없음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봉사활동확인서 발급 불가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9914710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11015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주의사항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1046168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12416" cy="369332"/>
            <a:chOff x="1286687" y="1772816"/>
            <a:chExt cx="1112416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주의사항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38436" y="1312193"/>
            <a:ext cx="8525091" cy="246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신청내용 및 제출서류가 허위로 확인될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정학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퇴학 등 학사징계를 받은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자퇴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·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제적 등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학생 신분을 상실한 경우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부정근로 내역이 적발된 경우 </a:t>
            </a:r>
            <a:r>
              <a:rPr lang="ko-KR" altLang="en-US" sz="16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멘토의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 자격 박탈 가능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선발된 모든 멘토는 활동 시작 전 반드시 활동기관 담당자에게 사업소개 자료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매뉴얼 등을 참고하여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사업 관련 안내를 해 주어야 함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부득이하게 출근부 입력을 못하였거나 수정이 필요할 때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활동기관 담당자에게 입력 및 수정 요청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marL="180975" indent="-180975">
              <a:lnSpc>
                <a:spcPct val="140000"/>
              </a:lnSpc>
              <a:buClr>
                <a:srgbClr val="FF4747"/>
              </a:buClr>
              <a:buFont typeface="Arial" panose="020B0604020202020204" pitchFamily="34" charset="0"/>
              <a:buChar char="•"/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대학생 청소년교육지원장학금은 참여 대학별로 운영 방법 및 기간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,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시간 등이 상이함</a:t>
            </a:r>
            <a:r>
              <a:rPr lang="en-US" altLang="ko-KR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. </a:t>
            </a: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따라서 소속대학의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  <a:p>
            <a:pPr indent="180975">
              <a:lnSpc>
                <a:spcPct val="140000"/>
              </a:lnSpc>
              <a:buClr>
                <a:srgbClr val="FF4747"/>
              </a:buClr>
              <a:tabLst>
                <a:tab pos="180975" algn="l"/>
              </a:tabLst>
            </a:pPr>
            <a:r>
              <a:rPr lang="ko-KR" altLang="en-US" sz="16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자체 운영 기준을 꼭 확인하여 활동에 불이익이 없도록 할 것</a:t>
            </a:r>
            <a:endParaRPr lang="en-US" altLang="ko-KR" sz="16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FF4747"/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912835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8" name="그룹 57"/>
          <p:cNvGrpSpPr/>
          <p:nvPr/>
        </p:nvGrpSpPr>
        <p:grpSpPr>
          <a:xfrm>
            <a:off x="5529064" y="2587130"/>
            <a:ext cx="4376936" cy="1304855"/>
            <a:chOff x="5673080" y="2276872"/>
            <a:chExt cx="4376936" cy="1304855"/>
          </a:xfrm>
        </p:grpSpPr>
        <p:sp>
          <p:nvSpPr>
            <p:cNvPr id="7" name="TextBox 6"/>
            <p:cNvSpPr txBox="1"/>
            <p:nvPr/>
          </p:nvSpPr>
          <p:spPr>
            <a:xfrm>
              <a:off x="5936647" y="2276872"/>
              <a:ext cx="65274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6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>
                      <a:alpha val="70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07</a:t>
              </a:r>
              <a:endParaRPr lang="ko-KR" altLang="en-US" sz="36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>
                    <a:alpha val="70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5673080" y="2960077"/>
              <a:ext cx="4376936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5936647" y="2996952"/>
              <a:ext cx="3619902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자주 묻는 질문</a:t>
              </a:r>
              <a:r>
                <a:rPr lang="en-US" altLang="ko-KR" sz="32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(FAQ)</a:t>
              </a:r>
              <a:endParaRPr lang="en-US" altLang="ko-KR" sz="32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59" name="그룹 58"/>
          <p:cNvGrpSpPr/>
          <p:nvPr/>
        </p:nvGrpSpPr>
        <p:grpSpPr>
          <a:xfrm>
            <a:off x="416496" y="952500"/>
            <a:ext cx="5039674" cy="5060136"/>
            <a:chOff x="2047280" y="523280"/>
            <a:chExt cx="5790232" cy="5813748"/>
          </a:xfrm>
        </p:grpSpPr>
        <p:sp>
          <p:nvSpPr>
            <p:cNvPr id="60" name="십이각형 59"/>
            <p:cNvSpPr/>
            <p:nvPr/>
          </p:nvSpPr>
          <p:spPr>
            <a:xfrm rot="620411">
              <a:off x="2183435" y="659436"/>
              <a:ext cx="5539132" cy="5539130"/>
            </a:xfrm>
            <a:prstGeom prst="dodecagon">
              <a:avLst/>
            </a:pr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1" name="자유형 60"/>
            <p:cNvSpPr/>
            <p:nvPr/>
          </p:nvSpPr>
          <p:spPr>
            <a:xfrm>
              <a:off x="2095500" y="558800"/>
              <a:ext cx="4064000" cy="4038600"/>
            </a:xfrm>
            <a:custGeom>
              <a:avLst/>
              <a:gdLst>
                <a:gd name="connsiteX0" fmla="*/ 2622550 w 4064000"/>
                <a:gd name="connsiteY0" fmla="*/ 0 h 4038600"/>
                <a:gd name="connsiteX1" fmla="*/ 2895600 w 4064000"/>
                <a:gd name="connsiteY1" fmla="*/ 831850 h 4038600"/>
                <a:gd name="connsiteX2" fmla="*/ 2254250 w 4064000"/>
                <a:gd name="connsiteY2" fmla="*/ 1682750 h 4038600"/>
                <a:gd name="connsiteX3" fmla="*/ 2101850 w 4064000"/>
                <a:gd name="connsiteY3" fmla="*/ 806450 h 4038600"/>
                <a:gd name="connsiteX4" fmla="*/ 2914650 w 4064000"/>
                <a:gd name="connsiteY4" fmla="*/ 825500 h 4038600"/>
                <a:gd name="connsiteX5" fmla="*/ 3848100 w 4064000"/>
                <a:gd name="connsiteY5" fmla="*/ 1435100 h 4038600"/>
                <a:gd name="connsiteX6" fmla="*/ 3289300 w 4064000"/>
                <a:gd name="connsiteY6" fmla="*/ 387350 h 4038600"/>
                <a:gd name="connsiteX7" fmla="*/ 2908300 w 4064000"/>
                <a:gd name="connsiteY7" fmla="*/ 838200 h 4038600"/>
                <a:gd name="connsiteX8" fmla="*/ 2482850 w 4064000"/>
                <a:gd name="connsiteY8" fmla="*/ 2381250 h 4038600"/>
                <a:gd name="connsiteX9" fmla="*/ 1606550 w 4064000"/>
                <a:gd name="connsiteY9" fmla="*/ 2197100 h 4038600"/>
                <a:gd name="connsiteX10" fmla="*/ 2228850 w 4064000"/>
                <a:gd name="connsiteY10" fmla="*/ 1695450 h 4038600"/>
                <a:gd name="connsiteX11" fmla="*/ 1231900 w 4064000"/>
                <a:gd name="connsiteY11" fmla="*/ 501650 h 4038600"/>
                <a:gd name="connsiteX12" fmla="*/ 1593850 w 4064000"/>
                <a:gd name="connsiteY12" fmla="*/ 2203450 h 4038600"/>
                <a:gd name="connsiteX13" fmla="*/ 996950 w 4064000"/>
                <a:gd name="connsiteY13" fmla="*/ 1504950 h 4038600"/>
                <a:gd name="connsiteX14" fmla="*/ 266700 w 4064000"/>
                <a:gd name="connsiteY14" fmla="*/ 1631950 h 4038600"/>
                <a:gd name="connsiteX15" fmla="*/ 552450 w 4064000"/>
                <a:gd name="connsiteY15" fmla="*/ 2171700 h 4038600"/>
                <a:gd name="connsiteX16" fmla="*/ 996950 w 4064000"/>
                <a:gd name="connsiteY16" fmla="*/ 1504950 h 4038600"/>
                <a:gd name="connsiteX17" fmla="*/ 1022350 w 4064000"/>
                <a:gd name="connsiteY17" fmla="*/ 3086100 h 4038600"/>
                <a:gd name="connsiteX18" fmla="*/ 2470150 w 4064000"/>
                <a:gd name="connsiteY18" fmla="*/ 2381250 h 4038600"/>
                <a:gd name="connsiteX19" fmla="*/ 2451100 w 4064000"/>
                <a:gd name="connsiteY19" fmla="*/ 3289300 h 4038600"/>
                <a:gd name="connsiteX20" fmla="*/ 1035050 w 4064000"/>
                <a:gd name="connsiteY20" fmla="*/ 3073400 h 4038600"/>
                <a:gd name="connsiteX21" fmla="*/ 0 w 4064000"/>
                <a:gd name="connsiteY21" fmla="*/ 3067050 h 4038600"/>
                <a:gd name="connsiteX22" fmla="*/ 546100 w 4064000"/>
                <a:gd name="connsiteY22" fmla="*/ 2152650 h 4038600"/>
                <a:gd name="connsiteX23" fmla="*/ 1022350 w 4064000"/>
                <a:gd name="connsiteY23" fmla="*/ 3098800 h 4038600"/>
                <a:gd name="connsiteX24" fmla="*/ 812800 w 4064000"/>
                <a:gd name="connsiteY24" fmla="*/ 3854450 h 4038600"/>
                <a:gd name="connsiteX25" fmla="*/ 1504950 w 4064000"/>
                <a:gd name="connsiteY25" fmla="*/ 4038600 h 4038600"/>
                <a:gd name="connsiteX26" fmla="*/ 2425700 w 4064000"/>
                <a:gd name="connsiteY26" fmla="*/ 3282950 h 4038600"/>
                <a:gd name="connsiteX27" fmla="*/ 2844800 w 4064000"/>
                <a:gd name="connsiteY27" fmla="*/ 3549650 h 4038600"/>
                <a:gd name="connsiteX28" fmla="*/ 3321050 w 4064000"/>
                <a:gd name="connsiteY28" fmla="*/ 3143250 h 4038600"/>
                <a:gd name="connsiteX29" fmla="*/ 3854450 w 4064000"/>
                <a:gd name="connsiteY29" fmla="*/ 3308350 h 4038600"/>
                <a:gd name="connsiteX30" fmla="*/ 3898900 w 4064000"/>
                <a:gd name="connsiteY30" fmla="*/ 2470150 h 4038600"/>
                <a:gd name="connsiteX31" fmla="*/ 3238500 w 4064000"/>
                <a:gd name="connsiteY31" fmla="*/ 1771650 h 4038600"/>
                <a:gd name="connsiteX32" fmla="*/ 3841750 w 4064000"/>
                <a:gd name="connsiteY32" fmla="*/ 1441450 h 4038600"/>
                <a:gd name="connsiteX33" fmla="*/ 4064000 w 4064000"/>
                <a:gd name="connsiteY33" fmla="*/ 285750 h 4038600"/>
                <a:gd name="connsiteX34" fmla="*/ 3295650 w 4064000"/>
                <a:gd name="connsiteY34" fmla="*/ 381000 h 403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64000" h="4038600">
                  <a:moveTo>
                    <a:pt x="2622550" y="0"/>
                  </a:moveTo>
                  <a:lnTo>
                    <a:pt x="2895600" y="831850"/>
                  </a:lnTo>
                  <a:lnTo>
                    <a:pt x="2254250" y="1682750"/>
                  </a:lnTo>
                  <a:lnTo>
                    <a:pt x="2101850" y="806450"/>
                  </a:lnTo>
                  <a:lnTo>
                    <a:pt x="2914650" y="825500"/>
                  </a:lnTo>
                  <a:lnTo>
                    <a:pt x="3848100" y="1435100"/>
                  </a:lnTo>
                  <a:lnTo>
                    <a:pt x="3289300" y="387350"/>
                  </a:lnTo>
                  <a:lnTo>
                    <a:pt x="2908300" y="838200"/>
                  </a:lnTo>
                  <a:lnTo>
                    <a:pt x="2482850" y="2381250"/>
                  </a:lnTo>
                  <a:lnTo>
                    <a:pt x="1606550" y="2197100"/>
                  </a:lnTo>
                  <a:lnTo>
                    <a:pt x="2228850" y="1695450"/>
                  </a:lnTo>
                  <a:lnTo>
                    <a:pt x="1231900" y="501650"/>
                  </a:lnTo>
                  <a:lnTo>
                    <a:pt x="1593850" y="2203450"/>
                  </a:lnTo>
                  <a:lnTo>
                    <a:pt x="996950" y="1504950"/>
                  </a:lnTo>
                  <a:lnTo>
                    <a:pt x="266700" y="1631950"/>
                  </a:lnTo>
                  <a:lnTo>
                    <a:pt x="552450" y="2171700"/>
                  </a:lnTo>
                  <a:lnTo>
                    <a:pt x="996950" y="1504950"/>
                  </a:lnTo>
                  <a:lnTo>
                    <a:pt x="1022350" y="3086100"/>
                  </a:lnTo>
                  <a:lnTo>
                    <a:pt x="2470150" y="2381250"/>
                  </a:lnTo>
                  <a:lnTo>
                    <a:pt x="2451100" y="3289300"/>
                  </a:lnTo>
                  <a:lnTo>
                    <a:pt x="1035050" y="3073400"/>
                  </a:lnTo>
                  <a:lnTo>
                    <a:pt x="0" y="3067050"/>
                  </a:lnTo>
                  <a:lnTo>
                    <a:pt x="546100" y="2152650"/>
                  </a:lnTo>
                  <a:lnTo>
                    <a:pt x="1022350" y="3098800"/>
                  </a:lnTo>
                  <a:lnTo>
                    <a:pt x="812800" y="3854450"/>
                  </a:lnTo>
                  <a:lnTo>
                    <a:pt x="1504950" y="4038600"/>
                  </a:lnTo>
                  <a:lnTo>
                    <a:pt x="2425700" y="3282950"/>
                  </a:lnTo>
                  <a:lnTo>
                    <a:pt x="2844800" y="3549650"/>
                  </a:lnTo>
                  <a:lnTo>
                    <a:pt x="3321050" y="3143250"/>
                  </a:lnTo>
                  <a:lnTo>
                    <a:pt x="3854450" y="3308350"/>
                  </a:lnTo>
                  <a:lnTo>
                    <a:pt x="3898900" y="2470150"/>
                  </a:lnTo>
                  <a:lnTo>
                    <a:pt x="3238500" y="1771650"/>
                  </a:lnTo>
                  <a:lnTo>
                    <a:pt x="3841750" y="1441450"/>
                  </a:lnTo>
                  <a:lnTo>
                    <a:pt x="4064000" y="285750"/>
                  </a:lnTo>
                  <a:lnTo>
                    <a:pt x="329565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2" name="자유형 61"/>
            <p:cNvSpPr/>
            <p:nvPr/>
          </p:nvSpPr>
          <p:spPr>
            <a:xfrm>
              <a:off x="4337050" y="1752600"/>
              <a:ext cx="3467100" cy="3016250"/>
            </a:xfrm>
            <a:custGeom>
              <a:avLst/>
              <a:gdLst>
                <a:gd name="connsiteX0" fmla="*/ 0 w 3467100"/>
                <a:gd name="connsiteY0" fmla="*/ 508000 h 3016250"/>
                <a:gd name="connsiteX1" fmla="*/ 501650 w 3467100"/>
                <a:gd name="connsiteY1" fmla="*/ 254000 h 3016250"/>
                <a:gd name="connsiteX2" fmla="*/ 1003300 w 3467100"/>
                <a:gd name="connsiteY2" fmla="*/ 577850 h 3016250"/>
                <a:gd name="connsiteX3" fmla="*/ 2292350 w 3467100"/>
                <a:gd name="connsiteY3" fmla="*/ 641350 h 3016250"/>
                <a:gd name="connsiteX4" fmla="*/ 1612900 w 3467100"/>
                <a:gd name="connsiteY4" fmla="*/ 254000 h 3016250"/>
                <a:gd name="connsiteX5" fmla="*/ 2209800 w 3467100"/>
                <a:gd name="connsiteY5" fmla="*/ 0 h 3016250"/>
                <a:gd name="connsiteX6" fmla="*/ 2305050 w 3467100"/>
                <a:gd name="connsiteY6" fmla="*/ 647700 h 3016250"/>
                <a:gd name="connsiteX7" fmla="*/ 2959100 w 3467100"/>
                <a:gd name="connsiteY7" fmla="*/ 38100 h 3016250"/>
                <a:gd name="connsiteX8" fmla="*/ 2590800 w 3467100"/>
                <a:gd name="connsiteY8" fmla="*/ 1270000 h 3016250"/>
                <a:gd name="connsiteX9" fmla="*/ 1670050 w 3467100"/>
                <a:gd name="connsiteY9" fmla="*/ 1289050 h 3016250"/>
                <a:gd name="connsiteX10" fmla="*/ 2159000 w 3467100"/>
                <a:gd name="connsiteY10" fmla="*/ 2724150 h 3016250"/>
                <a:gd name="connsiteX11" fmla="*/ 1625600 w 3467100"/>
                <a:gd name="connsiteY11" fmla="*/ 2108200 h 3016250"/>
                <a:gd name="connsiteX12" fmla="*/ 596900 w 3467100"/>
                <a:gd name="connsiteY12" fmla="*/ 2374900 h 3016250"/>
                <a:gd name="connsiteX13" fmla="*/ 558800 w 3467100"/>
                <a:gd name="connsiteY13" fmla="*/ 3016250 h 3016250"/>
                <a:gd name="connsiteX14" fmla="*/ 2133600 w 3467100"/>
                <a:gd name="connsiteY14" fmla="*/ 2724150 h 3016250"/>
                <a:gd name="connsiteX15" fmla="*/ 3200400 w 3467100"/>
                <a:gd name="connsiteY15" fmla="*/ 2914650 h 3016250"/>
                <a:gd name="connsiteX16" fmla="*/ 2908300 w 3467100"/>
                <a:gd name="connsiteY16" fmla="*/ 2019300 h 3016250"/>
                <a:gd name="connsiteX17" fmla="*/ 2152650 w 3467100"/>
                <a:gd name="connsiteY17" fmla="*/ 2724150 h 3016250"/>
                <a:gd name="connsiteX18" fmla="*/ 2571750 w 3467100"/>
                <a:gd name="connsiteY18" fmla="*/ 1276350 h 3016250"/>
                <a:gd name="connsiteX19" fmla="*/ 3467100 w 3467100"/>
                <a:gd name="connsiteY19" fmla="*/ 1435100 h 3016250"/>
                <a:gd name="connsiteX20" fmla="*/ 2444750 w 3467100"/>
                <a:gd name="connsiteY20" fmla="*/ 1797050 h 3016250"/>
                <a:gd name="connsiteX21" fmla="*/ 2901950 w 3467100"/>
                <a:gd name="connsiteY21" fmla="*/ 2044700 h 3016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3467100" h="3016250">
                  <a:moveTo>
                    <a:pt x="0" y="508000"/>
                  </a:moveTo>
                  <a:lnTo>
                    <a:pt x="501650" y="254000"/>
                  </a:lnTo>
                  <a:lnTo>
                    <a:pt x="1003300" y="577850"/>
                  </a:lnTo>
                  <a:lnTo>
                    <a:pt x="2292350" y="641350"/>
                  </a:lnTo>
                  <a:lnTo>
                    <a:pt x="1612900" y="254000"/>
                  </a:lnTo>
                  <a:lnTo>
                    <a:pt x="2209800" y="0"/>
                  </a:lnTo>
                  <a:lnTo>
                    <a:pt x="2305050" y="647700"/>
                  </a:lnTo>
                  <a:lnTo>
                    <a:pt x="2959100" y="38100"/>
                  </a:lnTo>
                  <a:lnTo>
                    <a:pt x="2590800" y="1270000"/>
                  </a:lnTo>
                  <a:lnTo>
                    <a:pt x="1670050" y="1289050"/>
                  </a:lnTo>
                  <a:lnTo>
                    <a:pt x="2159000" y="2724150"/>
                  </a:lnTo>
                  <a:lnTo>
                    <a:pt x="1625600" y="2108200"/>
                  </a:lnTo>
                  <a:lnTo>
                    <a:pt x="596900" y="2374900"/>
                  </a:lnTo>
                  <a:lnTo>
                    <a:pt x="558800" y="3016250"/>
                  </a:lnTo>
                  <a:lnTo>
                    <a:pt x="2133600" y="2724150"/>
                  </a:lnTo>
                  <a:lnTo>
                    <a:pt x="3200400" y="2914650"/>
                  </a:lnTo>
                  <a:lnTo>
                    <a:pt x="2908300" y="2019300"/>
                  </a:lnTo>
                  <a:lnTo>
                    <a:pt x="2152650" y="2724150"/>
                  </a:lnTo>
                  <a:lnTo>
                    <a:pt x="2571750" y="1276350"/>
                  </a:lnTo>
                  <a:lnTo>
                    <a:pt x="3467100" y="1435100"/>
                  </a:lnTo>
                  <a:lnTo>
                    <a:pt x="2444750" y="1797050"/>
                  </a:lnTo>
                  <a:lnTo>
                    <a:pt x="2901950" y="20447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3" name="자유형 62"/>
            <p:cNvSpPr/>
            <p:nvPr/>
          </p:nvSpPr>
          <p:spPr>
            <a:xfrm>
              <a:off x="2584450" y="4406900"/>
              <a:ext cx="4013200" cy="1866900"/>
            </a:xfrm>
            <a:custGeom>
              <a:avLst/>
              <a:gdLst>
                <a:gd name="connsiteX0" fmla="*/ 336550 w 4013200"/>
                <a:gd name="connsiteY0" fmla="*/ 0 h 1866900"/>
                <a:gd name="connsiteX1" fmla="*/ 0 w 4013200"/>
                <a:gd name="connsiteY1" fmla="*/ 654050 h 1866900"/>
                <a:gd name="connsiteX2" fmla="*/ 1003300 w 4013200"/>
                <a:gd name="connsiteY2" fmla="*/ 190500 h 1866900"/>
                <a:gd name="connsiteX3" fmla="*/ 2292350 w 4013200"/>
                <a:gd name="connsiteY3" fmla="*/ 368300 h 1866900"/>
                <a:gd name="connsiteX4" fmla="*/ 1390650 w 4013200"/>
                <a:gd name="connsiteY4" fmla="*/ 984250 h 1866900"/>
                <a:gd name="connsiteX5" fmla="*/ 1028700 w 4013200"/>
                <a:gd name="connsiteY5" fmla="*/ 184150 h 1866900"/>
                <a:gd name="connsiteX6" fmla="*/ 1149350 w 4013200"/>
                <a:gd name="connsiteY6" fmla="*/ 1612900 h 1866900"/>
                <a:gd name="connsiteX7" fmla="*/ 1384300 w 4013200"/>
                <a:gd name="connsiteY7" fmla="*/ 952500 h 1866900"/>
                <a:gd name="connsiteX8" fmla="*/ 4013200 w 4013200"/>
                <a:gd name="connsiteY8" fmla="*/ 1377950 h 1866900"/>
                <a:gd name="connsiteX9" fmla="*/ 3911600 w 4013200"/>
                <a:gd name="connsiteY9" fmla="*/ 88900 h 1866900"/>
                <a:gd name="connsiteX10" fmla="*/ 2603500 w 4013200"/>
                <a:gd name="connsiteY10" fmla="*/ 755650 h 1866900"/>
                <a:gd name="connsiteX11" fmla="*/ 2590800 w 4013200"/>
                <a:gd name="connsiteY11" fmla="*/ 1866900 h 1866900"/>
                <a:gd name="connsiteX12" fmla="*/ 2305050 w 4013200"/>
                <a:gd name="connsiteY12" fmla="*/ 368300 h 1866900"/>
                <a:gd name="connsiteX13" fmla="*/ 2311400 w 4013200"/>
                <a:gd name="connsiteY13" fmla="*/ 381000 h 1866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013200" h="1866900">
                  <a:moveTo>
                    <a:pt x="336550" y="0"/>
                  </a:moveTo>
                  <a:lnTo>
                    <a:pt x="0" y="654050"/>
                  </a:lnTo>
                  <a:lnTo>
                    <a:pt x="1003300" y="190500"/>
                  </a:lnTo>
                  <a:lnTo>
                    <a:pt x="2292350" y="368300"/>
                  </a:lnTo>
                  <a:lnTo>
                    <a:pt x="1390650" y="984250"/>
                  </a:lnTo>
                  <a:lnTo>
                    <a:pt x="1028700" y="184150"/>
                  </a:lnTo>
                  <a:lnTo>
                    <a:pt x="1149350" y="1612900"/>
                  </a:lnTo>
                  <a:lnTo>
                    <a:pt x="1384300" y="952500"/>
                  </a:lnTo>
                  <a:lnTo>
                    <a:pt x="4013200" y="1377950"/>
                  </a:lnTo>
                  <a:lnTo>
                    <a:pt x="3911600" y="88900"/>
                  </a:lnTo>
                  <a:lnTo>
                    <a:pt x="2603500" y="755650"/>
                  </a:lnTo>
                  <a:lnTo>
                    <a:pt x="2590800" y="1866900"/>
                  </a:lnTo>
                  <a:lnTo>
                    <a:pt x="2305050" y="368300"/>
                  </a:lnTo>
                  <a:lnTo>
                    <a:pt x="2311400" y="3810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4" name="자유형 63"/>
            <p:cNvSpPr/>
            <p:nvPr/>
          </p:nvSpPr>
          <p:spPr>
            <a:xfrm>
              <a:off x="4013200" y="4781550"/>
              <a:ext cx="1168400" cy="584200"/>
            </a:xfrm>
            <a:custGeom>
              <a:avLst/>
              <a:gdLst>
                <a:gd name="connsiteX0" fmla="*/ 876300 w 1168400"/>
                <a:gd name="connsiteY0" fmla="*/ 0 h 584200"/>
                <a:gd name="connsiteX1" fmla="*/ 1168400 w 1168400"/>
                <a:gd name="connsiteY1" fmla="*/ 387350 h 584200"/>
                <a:gd name="connsiteX2" fmla="*/ 0 w 1168400"/>
                <a:gd name="connsiteY2" fmla="*/ 584200 h 584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68400" h="584200">
                  <a:moveTo>
                    <a:pt x="876300" y="0"/>
                  </a:moveTo>
                  <a:lnTo>
                    <a:pt x="1168400" y="387350"/>
                  </a:lnTo>
                  <a:lnTo>
                    <a:pt x="0" y="58420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5" name="타원 64"/>
            <p:cNvSpPr/>
            <p:nvPr/>
          </p:nvSpPr>
          <p:spPr>
            <a:xfrm>
              <a:off x="2313831" y="2149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6" name="타원 65"/>
            <p:cNvSpPr/>
            <p:nvPr/>
          </p:nvSpPr>
          <p:spPr>
            <a:xfrm>
              <a:off x="3031480" y="20269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7" name="타원 66"/>
            <p:cNvSpPr/>
            <p:nvPr/>
          </p:nvSpPr>
          <p:spPr>
            <a:xfrm>
              <a:off x="2601590" y="26681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8" name="타원 67"/>
            <p:cNvSpPr/>
            <p:nvPr/>
          </p:nvSpPr>
          <p:spPr>
            <a:xfrm>
              <a:off x="2047280" y="35766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타원 68"/>
            <p:cNvSpPr/>
            <p:nvPr/>
          </p:nvSpPr>
          <p:spPr>
            <a:xfrm>
              <a:off x="3065388" y="35857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0" name="타원 69"/>
            <p:cNvSpPr/>
            <p:nvPr/>
          </p:nvSpPr>
          <p:spPr>
            <a:xfrm>
              <a:off x="3652664" y="269351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1" name="타원 70"/>
            <p:cNvSpPr/>
            <p:nvPr/>
          </p:nvSpPr>
          <p:spPr>
            <a:xfrm>
              <a:off x="3277766" y="101882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2" name="타원 71"/>
            <p:cNvSpPr/>
            <p:nvPr/>
          </p:nvSpPr>
          <p:spPr>
            <a:xfrm>
              <a:off x="4683472" y="52328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타원 72"/>
            <p:cNvSpPr/>
            <p:nvPr/>
          </p:nvSpPr>
          <p:spPr>
            <a:xfrm>
              <a:off x="4154562" y="131901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4" name="타원 73"/>
            <p:cNvSpPr/>
            <p:nvPr/>
          </p:nvSpPr>
          <p:spPr>
            <a:xfrm>
              <a:off x="4289524" y="219581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5" name="타원 74"/>
            <p:cNvSpPr/>
            <p:nvPr/>
          </p:nvSpPr>
          <p:spPr>
            <a:xfrm>
              <a:off x="4962996" y="13407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6" name="타원 75"/>
            <p:cNvSpPr/>
            <p:nvPr/>
          </p:nvSpPr>
          <p:spPr>
            <a:xfrm>
              <a:off x="5344790" y="8996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7" name="타원 76"/>
            <p:cNvSpPr/>
            <p:nvPr/>
          </p:nvSpPr>
          <p:spPr>
            <a:xfrm>
              <a:off x="6123632" y="80225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8" name="타원 77"/>
            <p:cNvSpPr/>
            <p:nvPr/>
          </p:nvSpPr>
          <p:spPr>
            <a:xfrm>
              <a:off x="5901804" y="19416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9" name="타원 78"/>
            <p:cNvSpPr/>
            <p:nvPr/>
          </p:nvSpPr>
          <p:spPr>
            <a:xfrm>
              <a:off x="4796284" y="195493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타원 79"/>
            <p:cNvSpPr/>
            <p:nvPr/>
          </p:nvSpPr>
          <p:spPr>
            <a:xfrm>
              <a:off x="5297636" y="22741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타원 80"/>
            <p:cNvSpPr/>
            <p:nvPr/>
          </p:nvSpPr>
          <p:spPr>
            <a:xfrm>
              <a:off x="4514602" y="28841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2" name="타원 81"/>
            <p:cNvSpPr/>
            <p:nvPr/>
          </p:nvSpPr>
          <p:spPr>
            <a:xfrm>
              <a:off x="4488656" y="378849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/>
            <p:nvPr/>
          </p:nvSpPr>
          <p:spPr>
            <a:xfrm>
              <a:off x="3577492" y="45441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2852250" y="435586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5" name="타원 84"/>
            <p:cNvSpPr/>
            <p:nvPr/>
          </p:nvSpPr>
          <p:spPr>
            <a:xfrm>
              <a:off x="3697874" y="596447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6" name="타원 85"/>
            <p:cNvSpPr/>
            <p:nvPr/>
          </p:nvSpPr>
          <p:spPr>
            <a:xfrm>
              <a:off x="2538390" y="500206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타원 86"/>
            <p:cNvSpPr/>
            <p:nvPr/>
          </p:nvSpPr>
          <p:spPr>
            <a:xfrm>
              <a:off x="3932370" y="530716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타원 87"/>
            <p:cNvSpPr/>
            <p:nvPr/>
          </p:nvSpPr>
          <p:spPr>
            <a:xfrm>
              <a:off x="5133960" y="510177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타원 88"/>
            <p:cNvSpPr/>
            <p:nvPr/>
          </p:nvSpPr>
          <p:spPr>
            <a:xfrm>
              <a:off x="4912774" y="515719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타원 89"/>
            <p:cNvSpPr/>
            <p:nvPr/>
          </p:nvSpPr>
          <p:spPr>
            <a:xfrm>
              <a:off x="4840766" y="47159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타원 90"/>
            <p:cNvSpPr/>
            <p:nvPr/>
          </p:nvSpPr>
          <p:spPr>
            <a:xfrm>
              <a:off x="5128798" y="624326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타원 91"/>
            <p:cNvSpPr/>
            <p:nvPr/>
          </p:nvSpPr>
          <p:spPr>
            <a:xfrm>
              <a:off x="6533894" y="571478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6446696" y="441864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타원 93"/>
            <p:cNvSpPr/>
            <p:nvPr/>
          </p:nvSpPr>
          <p:spPr>
            <a:xfrm>
              <a:off x="7172730" y="3722986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5" name="타원 94"/>
            <p:cNvSpPr/>
            <p:nvPr/>
          </p:nvSpPr>
          <p:spPr>
            <a:xfrm>
              <a:off x="7473280" y="460367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>
              <a:off x="6715100" y="350100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7" name="타원 96"/>
            <p:cNvSpPr/>
            <p:nvPr/>
          </p:nvSpPr>
          <p:spPr>
            <a:xfrm>
              <a:off x="5961112" y="297790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8" name="타원 97"/>
            <p:cNvSpPr/>
            <p:nvPr/>
          </p:nvSpPr>
          <p:spPr>
            <a:xfrm>
              <a:off x="5372819" y="365454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9" name="타원 98"/>
            <p:cNvSpPr/>
            <p:nvPr/>
          </p:nvSpPr>
          <p:spPr>
            <a:xfrm>
              <a:off x="4887813" y="4043164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>
              <a:off x="5895925" y="379856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1" name="타원 100"/>
            <p:cNvSpPr/>
            <p:nvPr/>
          </p:nvSpPr>
          <p:spPr>
            <a:xfrm>
              <a:off x="6484218" y="1707629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2" name="타원 101"/>
            <p:cNvSpPr/>
            <p:nvPr/>
          </p:nvSpPr>
          <p:spPr>
            <a:xfrm>
              <a:off x="7245027" y="1732012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3" name="타원 102"/>
            <p:cNvSpPr/>
            <p:nvPr/>
          </p:nvSpPr>
          <p:spPr>
            <a:xfrm>
              <a:off x="6863308" y="2975198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>
              <a:off x="7743750" y="3135635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타원 104"/>
            <p:cNvSpPr/>
            <p:nvPr/>
          </p:nvSpPr>
          <p:spPr>
            <a:xfrm>
              <a:off x="6590134" y="2329830"/>
              <a:ext cx="93762" cy="937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91050" y="2324100"/>
              <a:ext cx="809625" cy="1390650"/>
            </a:xfrm>
            <a:custGeom>
              <a:avLst/>
              <a:gdLst>
                <a:gd name="connsiteX0" fmla="*/ 0 w 809625"/>
                <a:gd name="connsiteY0" fmla="*/ 619125 h 1390650"/>
                <a:gd name="connsiteX1" fmla="*/ 723900 w 809625"/>
                <a:gd name="connsiteY1" fmla="*/ 0 h 1390650"/>
                <a:gd name="connsiteX2" fmla="*/ 809625 w 809625"/>
                <a:gd name="connsiteY2" fmla="*/ 1390650 h 13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809625" h="1390650">
                  <a:moveTo>
                    <a:pt x="0" y="619125"/>
                  </a:moveTo>
                  <a:lnTo>
                    <a:pt x="723900" y="0"/>
                  </a:lnTo>
                  <a:lnTo>
                    <a:pt x="809625" y="1390650"/>
                  </a:lnTo>
                </a:path>
              </a:pathLst>
            </a:custGeom>
            <a:noFill/>
            <a:ln w="12700">
              <a:solidFill>
                <a:schemeClr val="bg1">
                  <a:alpha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3699326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 일정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40" name="그룹 39"/>
          <p:cNvGrpSpPr/>
          <p:nvPr/>
        </p:nvGrpSpPr>
        <p:grpSpPr>
          <a:xfrm>
            <a:off x="570037" y="3212976"/>
            <a:ext cx="2082234" cy="369332"/>
            <a:chOff x="1286687" y="1772816"/>
            <a:chExt cx="2082234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97522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 기관 찾기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803377" y="1203770"/>
            <a:ext cx="8398095" cy="1946434"/>
            <a:chOff x="803377" y="1202085"/>
            <a:chExt cx="8398095" cy="1946434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1386751"/>
              <a:ext cx="37914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2021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년도 대학생 청소년교육지원장학금</a:t>
              </a:r>
              <a:endParaRPr lang="en-US" altLang="ko-KR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일정이 어떻게 되나요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2254835"/>
              <a:ext cx="4644220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활동기간은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2021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3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~ 2022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 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(12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개월</a:t>
              </a:r>
              <a:r>
                <a:rPr lang="en-US" altLang="ko-KR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입니다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대학별 활동시간과 기간이 상이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하므로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반드시 소속대학의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공지를 확인해주시기 바랍니다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29" name="그룹 28"/>
          <p:cNvGrpSpPr/>
          <p:nvPr/>
        </p:nvGrpSpPr>
        <p:grpSpPr>
          <a:xfrm>
            <a:off x="803377" y="3663496"/>
            <a:ext cx="9073449" cy="2725383"/>
            <a:chOff x="803377" y="4007038"/>
            <a:chExt cx="9073449" cy="2725383"/>
          </a:xfrm>
        </p:grpSpPr>
        <p:sp>
          <p:nvSpPr>
            <p:cNvPr id="30" name="TextBox 29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2" name="직선 연결선 31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/>
            <p:cNvSpPr txBox="1"/>
            <p:nvPr/>
          </p:nvSpPr>
          <p:spPr>
            <a:xfrm>
              <a:off x="1484220" y="4320678"/>
              <a:ext cx="40831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가능한 기관은 어떻게 찾을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711516" y="5716758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35" name="직선 연결선 34"/>
            <p:cNvCxnSpPr/>
            <p:nvPr/>
          </p:nvCxnSpPr>
          <p:spPr>
            <a:xfrm>
              <a:off x="2830470" y="6628479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3392359" y="5110893"/>
              <a:ext cx="6484467" cy="14931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가능기관은 전국 초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중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·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고교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지역아동센터 중앙지원단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학교 밖 청소년지원센터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사회복지자원봉사인증관리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VMS, 1365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자원봉사포털에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등록된 시설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청소년방과후아카데미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운영시설</a:t>
              </a:r>
              <a:r>
                <a:rPr lang="en-US" altLang="ko-KR" sz="1400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한국장학재단으로 제한하며</a:t>
              </a:r>
              <a:r>
                <a:rPr lang="en-US" altLang="ko-KR" sz="1400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b="1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어린이집</a:t>
              </a:r>
              <a:r>
                <a:rPr lang="en-US" altLang="ko-KR" sz="1400" b="1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b="1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유치원</a:t>
              </a:r>
              <a:r>
                <a:rPr lang="en-US" altLang="ko-KR" sz="1400" b="1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b="1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노인복지시설에서는 활동이 불가합니다</a:t>
              </a:r>
              <a:r>
                <a:rPr lang="en-US" altLang="ko-KR" sz="1400" b="1" spc="-2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가능한 기관을 찾을 수 있는 방법은 대학생 청소년교육지원사업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커뮤니티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(http://cafe.naver.com/hellodcg)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활동참고자료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게시판의 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‘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활동가능 기관 찾기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매뉴얼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’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을</a:t>
              </a:r>
              <a:endParaRPr lang="en-US" altLang="ko-KR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  <a:buClr>
                  <a:schemeClr val="tx2">
                    <a:lumMod val="75000"/>
                  </a:schemeClr>
                </a:buClr>
              </a:pP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참고해주시기 바랍니다</a:t>
              </a:r>
              <a:r>
                <a:rPr lang="en-US" altLang="ko-KR" sz="14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4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27007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162110" cy="369332"/>
            <a:chOff x="1286687" y="1772816"/>
            <a:chExt cx="1162110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055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변경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433157" cy="1946434"/>
            <a:chOff x="803377" y="1202085"/>
            <a:chExt cx="8433157" cy="1946434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62310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 중 활동기관을 변경할 수 있나요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4379114" y="2363688"/>
              <a:ext cx="4857420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부득이한 사유로 활동기관을 변경해야 할 경우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 및 소속대학</a:t>
              </a:r>
              <a:endParaRPr lang="en-US" altLang="ko-KR" sz="15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담당자와의 협의 하에 변경 가능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40" name="그룹 39"/>
          <p:cNvGrpSpPr/>
          <p:nvPr/>
        </p:nvGrpSpPr>
        <p:grpSpPr>
          <a:xfrm>
            <a:off x="570037" y="3632140"/>
            <a:ext cx="1112416" cy="369332"/>
            <a:chOff x="1286687" y="1772816"/>
            <a:chExt cx="1112416" cy="369332"/>
          </a:xfrm>
        </p:grpSpPr>
        <p:sp>
          <p:nvSpPr>
            <p:cNvPr id="41" name="TextBox 40"/>
            <p:cNvSpPr txBox="1"/>
            <p:nvPr/>
          </p:nvSpPr>
          <p:spPr>
            <a:xfrm>
              <a:off x="1393700" y="1772816"/>
              <a:ext cx="100540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</a:t>
              </a:r>
            </a:p>
          </p:txBody>
        </p:sp>
        <p:sp>
          <p:nvSpPr>
            <p:cNvPr id="42" name="이등변 삼각형 41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803377" y="4007038"/>
            <a:ext cx="8398095" cy="1932717"/>
            <a:chOff x="803377" y="4007038"/>
            <a:chExt cx="8398095" cy="1932717"/>
          </a:xfrm>
        </p:grpSpPr>
        <p:sp>
          <p:nvSpPr>
            <p:cNvPr id="44" name="TextBox 43"/>
            <p:cNvSpPr txBox="1"/>
            <p:nvPr/>
          </p:nvSpPr>
          <p:spPr>
            <a:xfrm>
              <a:off x="803377" y="4007038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5" name="직선 연결선 44"/>
            <p:cNvCxnSpPr/>
            <p:nvPr/>
          </p:nvCxnSpPr>
          <p:spPr>
            <a:xfrm>
              <a:off x="922331" y="4909234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1484220" y="4320678"/>
              <a:ext cx="37785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사업참여 시 별도의 성적기준이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3698271" y="4924092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48" name="직선 연결선 47"/>
            <p:cNvCxnSpPr/>
            <p:nvPr/>
          </p:nvCxnSpPr>
          <p:spPr>
            <a:xfrm>
              <a:off x="3817225" y="5835813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/>
            <p:cNvSpPr txBox="1"/>
            <p:nvPr/>
          </p:nvSpPr>
          <p:spPr>
            <a:xfrm>
              <a:off x="4379114" y="5002020"/>
              <a:ext cx="4711546" cy="83715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재학생 기준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직전학기 성적 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C</a:t>
              </a:r>
              <a:r>
                <a:rPr lang="en-US" altLang="ko-KR" sz="105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0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(70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/100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점 만점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이상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이면 참여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가능합니다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단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신입생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편입생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재입학생의 경우 첫 학기에 한해</a:t>
              </a:r>
              <a:endParaRPr lang="en-US" altLang="ko-KR" sz="14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성적기준 적용을 받지 않습니다</a:t>
              </a:r>
              <a:r>
                <a:rPr lang="en-US" altLang="ko-KR" sz="14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.)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03366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572479" cy="369332"/>
            <a:chOff x="1286687" y="1772816"/>
            <a:chExt cx="1572479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46546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지급일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818571" cy="2027967"/>
            <a:chOff x="803377" y="1202085"/>
            <a:chExt cx="8818571" cy="2027967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4220" y="1525250"/>
              <a:ext cx="311335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 지급 일자는 언제인가요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04728" y="2214389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2623682" y="3126110"/>
              <a:ext cx="6649798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185571" y="2270056"/>
              <a:ext cx="6436377" cy="85408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참여대학별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장학금의 지급 일자는 상이합니다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또한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기관에서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활동하는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모든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멘토의</a:t>
              </a:r>
              <a:endParaRPr lang="en-US" altLang="ko-KR" sz="15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출근부가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제출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되고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 승인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이루어진 후 장학금 지급이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가능하므로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대학의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일정에 맞추어 출근부 제출이 잘 될 수 있도록 기관 담당자에게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안내해주시기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바랍니다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03377" y="4005064"/>
            <a:ext cx="8398095" cy="1946434"/>
            <a:chOff x="803377" y="1202085"/>
            <a:chExt cx="8398095" cy="1946434"/>
          </a:xfrm>
        </p:grpSpPr>
        <p:sp>
          <p:nvSpPr>
            <p:cNvPr id="18" name="TextBox 1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484220" y="1386751"/>
              <a:ext cx="290816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 학적변동이 있을 경우</a:t>
              </a:r>
              <a:endParaRPr lang="en-US" altLang="ko-KR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장학금을 지급받을 수 있나요</a:t>
              </a:r>
              <a:r>
                <a:rPr lang="en-US" altLang="ko-KR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379114" y="2254835"/>
              <a:ext cx="4568879" cy="7848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신청 당시 재학생이면 활동이 가능하나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학기 중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학적 변동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휴학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,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졸업 등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)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이 있을 경우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변동일자까지의</a:t>
              </a:r>
              <a:r>
                <a:rPr lang="en-US" altLang="ko-KR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15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활동</a:t>
              </a:r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에 대해서만</a:t>
              </a:r>
              <a:endParaRPr lang="en-US" altLang="ko-KR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r>
                <a:rPr lang="ko-KR" altLang="en-US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장학금이 지급됩니다</a:t>
              </a:r>
              <a:r>
                <a:rPr lang="en-US" altLang="ko-KR" sz="1500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22638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58505" y="142875"/>
            <a:ext cx="9588990" cy="65722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89072" y="246931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자주 묻는 질문</a:t>
            </a:r>
            <a:r>
              <a:rPr lang="en-US" altLang="ko-KR" sz="2000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rPr>
              <a:t>(FAQ)</a:t>
            </a:r>
            <a:endParaRPr lang="en-US" altLang="ko-KR" sz="2000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함초롬돋움" panose="020B0504000101010101" pitchFamily="50" charset="-127"/>
              <a:ea typeface="함초롬돋움" panose="020B0504000101010101" pitchFamily="50" charset="-127"/>
              <a:cs typeface="함초롬돋움" panose="020B0504000101010101" pitchFamily="50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344488" y="662477"/>
            <a:ext cx="2182697" cy="0"/>
          </a:xfrm>
          <a:prstGeom prst="line">
            <a:avLst/>
          </a:prstGeom>
          <a:ln w="12700">
            <a:solidFill>
              <a:srgbClr val="001746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"/>
          <p:cNvGrpSpPr/>
          <p:nvPr/>
        </p:nvGrpSpPr>
        <p:grpSpPr>
          <a:xfrm>
            <a:off x="570037" y="836712"/>
            <a:ext cx="1367294" cy="369332"/>
            <a:chOff x="1286687" y="1772816"/>
            <a:chExt cx="1367294" cy="369332"/>
          </a:xfrm>
        </p:grpSpPr>
        <p:sp>
          <p:nvSpPr>
            <p:cNvPr id="10" name="TextBox 9"/>
            <p:cNvSpPr txBox="1"/>
            <p:nvPr/>
          </p:nvSpPr>
          <p:spPr>
            <a:xfrm>
              <a:off x="1393700" y="1772816"/>
              <a:ext cx="126028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업무스케줄 </a:t>
              </a:r>
            </a:p>
          </p:txBody>
        </p:sp>
        <p:sp>
          <p:nvSpPr>
            <p:cNvPr id="13" name="이등변 삼각형 12"/>
            <p:cNvSpPr/>
            <p:nvPr/>
          </p:nvSpPr>
          <p:spPr>
            <a:xfrm rot="5400000">
              <a:off x="1277608" y="1900739"/>
              <a:ext cx="131646" cy="113488"/>
            </a:xfrm>
            <a:prstGeom prst="triangle">
              <a:avLst/>
            </a:prstGeom>
            <a:solidFill>
              <a:srgbClr val="0594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21" name="그림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31" name="그룹 30"/>
          <p:cNvGrpSpPr/>
          <p:nvPr/>
        </p:nvGrpSpPr>
        <p:grpSpPr>
          <a:xfrm>
            <a:off x="803377" y="1202085"/>
            <a:ext cx="8985284" cy="2267661"/>
            <a:chOff x="803377" y="1202085"/>
            <a:chExt cx="8985284" cy="2267661"/>
          </a:xfrm>
        </p:grpSpPr>
        <p:sp>
          <p:nvSpPr>
            <p:cNvPr id="8" name="TextBox 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6" name="직선 연결선 15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1481394" y="1534021"/>
              <a:ext cx="47612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업무스케줄이 </a:t>
              </a:r>
              <a:r>
                <a:rPr lang="ko-KR" altLang="en-US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뭔가요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 </a:t>
              </a: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매번 등록해야 하는 건가요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504728" y="2454083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7" name="직선 연결선 26"/>
            <p:cNvCxnSpPr/>
            <p:nvPr/>
          </p:nvCxnSpPr>
          <p:spPr>
            <a:xfrm>
              <a:off x="2623682" y="3365804"/>
              <a:ext cx="6649798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3185571" y="2270056"/>
              <a:ext cx="6603090" cy="10853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신규 도입된 위치기반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(GPS) 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모바일 출근부 앱에서 출근부 등록은 업무스케줄을 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기준으로 이루어집니다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업무스케줄을 등록할 경우 출퇴근 처리할 수 있는 근로카드가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생성됩니다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 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멘토링 활동 전 업무스케줄은 반드시 등록해야 하며 업무스케줄은 한번 등록</a:t>
              </a:r>
              <a:endParaRPr lang="en-US" altLang="ko-KR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>
                <a:lnSpc>
                  <a:spcPct val="110000"/>
                </a:lnSpc>
              </a:pP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시 매주 반복됩니다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  <p:grpSp>
        <p:nvGrpSpPr>
          <p:cNvPr id="17" name="그룹 16"/>
          <p:cNvGrpSpPr/>
          <p:nvPr/>
        </p:nvGrpSpPr>
        <p:grpSpPr>
          <a:xfrm>
            <a:off x="803377" y="4005064"/>
            <a:ext cx="8685582" cy="1946434"/>
            <a:chOff x="803377" y="1202085"/>
            <a:chExt cx="8685582" cy="1946434"/>
          </a:xfrm>
        </p:grpSpPr>
        <p:sp>
          <p:nvSpPr>
            <p:cNvPr id="18" name="TextBox 17"/>
            <p:cNvSpPr txBox="1"/>
            <p:nvPr/>
          </p:nvSpPr>
          <p:spPr>
            <a:xfrm>
              <a:off x="803377" y="1202085"/>
              <a:ext cx="689612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  <a:alpha val="3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Q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  <a:alpha val="3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19" name="직선 연결선 18"/>
            <p:cNvCxnSpPr/>
            <p:nvPr/>
          </p:nvCxnSpPr>
          <p:spPr>
            <a:xfrm>
              <a:off x="922331" y="2113806"/>
              <a:ext cx="4440069" cy="0"/>
            </a:xfrm>
            <a:prstGeom prst="line">
              <a:avLst/>
            </a:prstGeom>
            <a:ln w="12700">
              <a:solidFill>
                <a:srgbClr val="001746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492989" y="1541950"/>
              <a:ext cx="316304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출근부 입력 기한은 몇일 인가요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?</a:t>
              </a:r>
              <a:endParaRPr lang="ko-KR" altLang="en-US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3698271" y="2132856"/>
              <a:ext cx="668773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0" b="1" spc="-15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>
                      <a:alpha val="35000"/>
                    </a:srgbClr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A</a:t>
              </a:r>
              <a:endParaRPr lang="ko-KR" altLang="en-US" sz="60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>
                    <a:alpha val="35000"/>
                  </a:srgbClr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3817225" y="3044577"/>
              <a:ext cx="5384247" cy="0"/>
            </a:xfrm>
            <a:prstGeom prst="line">
              <a:avLst/>
            </a:prstGeom>
            <a:ln w="12700">
              <a:solidFill>
                <a:srgbClr val="FF474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TextBox 24"/>
            <p:cNvSpPr txBox="1"/>
            <p:nvPr/>
          </p:nvSpPr>
          <p:spPr>
            <a:xfrm>
              <a:off x="4367044" y="2402621"/>
              <a:ext cx="5121915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2021</a:t>
              </a:r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년도 출근부 입력 기한은 활동 당일까지 입니다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..</a:t>
              </a:r>
            </a:p>
            <a:p>
              <a:r>
                <a:rPr lang="ko-KR" altLang="en-US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멘토는 반드시 출퇴근 동시에 출근부 앱에서 출퇴근 처리해야합니다</a:t>
              </a:r>
              <a:r>
                <a:rPr lang="en-US" altLang="ko-KR" sz="15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FF4747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.</a:t>
              </a:r>
              <a:endParaRPr lang="ko-KR" altLang="en-US" sz="15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FF4747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142273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_wowns\Desktop\Desktop\colorcop (1)\B_01_001\기본형 시그니처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79" y="186760"/>
            <a:ext cx="1632933" cy="515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164" y="216348"/>
            <a:ext cx="1653300" cy="428205"/>
          </a:xfrm>
          <a:prstGeom prst="rect">
            <a:avLst/>
          </a:prstGeom>
        </p:spPr>
      </p:pic>
      <p:grpSp>
        <p:nvGrpSpPr>
          <p:cNvPr id="5" name="그룹 4"/>
          <p:cNvGrpSpPr/>
          <p:nvPr/>
        </p:nvGrpSpPr>
        <p:grpSpPr>
          <a:xfrm>
            <a:off x="1814966" y="1962471"/>
            <a:ext cx="6276077" cy="3116751"/>
            <a:chOff x="1814966" y="2221928"/>
            <a:chExt cx="6276077" cy="3116751"/>
          </a:xfrm>
        </p:grpSpPr>
        <p:sp>
          <p:nvSpPr>
            <p:cNvPr id="4" name="TextBox 3"/>
            <p:cNvSpPr txBox="1"/>
            <p:nvPr/>
          </p:nvSpPr>
          <p:spPr>
            <a:xfrm>
              <a:off x="1814966" y="2221928"/>
              <a:ext cx="6276077" cy="31167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ko-KR" altLang="en-US" sz="4000" b="1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감사합니다</a:t>
              </a:r>
              <a:endParaRPr lang="en-US" altLang="ko-KR" sz="40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한국장학재단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대학취업장학부</a:t>
              </a:r>
              <a:r>
                <a:rPr lang="ko-KR" altLang="en-US" sz="2800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 </a:t>
              </a:r>
              <a:r>
                <a:rPr lang="ko-KR" altLang="en-US" sz="2800" spc="-150" dirty="0" err="1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근로장학팀</a:t>
              </a:r>
              <a:endParaRPr lang="en-US" altLang="ko-KR" sz="2800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함초롬돋움" panose="020B0504000101010101" pitchFamily="50" charset="-127"/>
                <a:ea typeface="함초롬돋움" panose="020B0504000101010101" pitchFamily="50" charset="-127"/>
                <a:cs typeface="함초롬돋움" panose="020B0504000101010101" pitchFamily="50" charset="-127"/>
              </a:endParaRPr>
            </a:p>
            <a:p>
              <a:pPr algn="ctr">
                <a:lnSpc>
                  <a:spcPct val="15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연락처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1599-2290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메일주소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kormentoring@kosaf.go.kr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커뮤니티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http://cafe.naver.com/hellodcg</a:t>
              </a:r>
            </a:p>
            <a:p>
              <a:pPr algn="ctr">
                <a:lnSpc>
                  <a:spcPct val="130000"/>
                </a:lnSpc>
              </a:pPr>
              <a:r>
                <a:rPr lang="ko-KR" altLang="en-US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홈페이지 </a:t>
              </a:r>
              <a:r>
                <a:rPr lang="en-US" altLang="ko-KR" spc="-15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: </a:t>
              </a:r>
              <a:r>
                <a:rPr lang="en-US" altLang="ko-KR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함초롬돋움" panose="020B0504000101010101" pitchFamily="50" charset="-127"/>
                  <a:ea typeface="함초롬돋움" panose="020B0504000101010101" pitchFamily="50" charset="-127"/>
                  <a:cs typeface="함초롬돋움" panose="020B0504000101010101" pitchFamily="50" charset="-127"/>
                </a:rPr>
                <a:t>http://www.kosaf.go.kr</a:t>
              </a:r>
            </a:p>
          </p:txBody>
        </p:sp>
        <p:cxnSp>
          <p:nvCxnSpPr>
            <p:cNvPr id="6" name="직선 연결선 5"/>
            <p:cNvCxnSpPr/>
            <p:nvPr/>
          </p:nvCxnSpPr>
          <p:spPr>
            <a:xfrm>
              <a:off x="1944754" y="3203451"/>
              <a:ext cx="6016492" cy="0"/>
            </a:xfrm>
            <a:prstGeom prst="line">
              <a:avLst/>
            </a:prstGeom>
            <a:ln w="12700">
              <a:solidFill>
                <a:schemeClr val="bg1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53867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2000" b="1" spc="-150">
            <a:ln>
              <a:solidFill>
                <a:schemeClr val="accent1">
                  <a:alpha val="0"/>
                </a:schemeClr>
              </a:solidFill>
            </a:ln>
            <a:solidFill>
              <a:schemeClr val="tx2">
                <a:lumMod val="75000"/>
              </a:schemeClr>
            </a:solidFill>
            <a:latin typeface="함초롬돋움" panose="020B0504000101010101" pitchFamily="50" charset="-127"/>
            <a:ea typeface="함초롬돋움" panose="020B0504000101010101" pitchFamily="50" charset="-127"/>
            <a:cs typeface="함초롬돋움" panose="020B0504000101010101" pitchFamily="50" charset="-127"/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3701</TotalTime>
  <Words>2284</Words>
  <Application>Microsoft Office PowerPoint</Application>
  <PresentationFormat>A4 용지(210x297mm)</PresentationFormat>
  <Paragraphs>384</Paragraphs>
  <Slides>30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30</vt:i4>
      </vt:variant>
    </vt:vector>
  </HeadingPairs>
  <TitlesOfParts>
    <vt:vector size="35" baseType="lpstr">
      <vt:lpstr>Arial Unicode MS</vt:lpstr>
      <vt:lpstr>맑은 고딕</vt:lpstr>
      <vt:lpstr>함초롬돋움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kosaf</dc:creator>
  <cp:lastModifiedBy>user</cp:lastModifiedBy>
  <cp:revision>108</cp:revision>
  <dcterms:created xsi:type="dcterms:W3CDTF">2018-08-22T06:52:58Z</dcterms:created>
  <dcterms:modified xsi:type="dcterms:W3CDTF">2021-03-15T04:16:57Z</dcterms:modified>
</cp:coreProperties>
</file>