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1" r:id="rId3"/>
    <p:sldId id="259" r:id="rId4"/>
    <p:sldId id="266" r:id="rId5"/>
    <p:sldId id="263" r:id="rId6"/>
    <p:sldId id="265" r:id="rId7"/>
    <p:sldId id="264" r:id="rId8"/>
    <p:sldId id="267" r:id="rId9"/>
  </p:sldIdLst>
  <p:sldSz cx="12192000" cy="6858000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DDDDDD"/>
    <a:srgbClr val="51515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6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144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B53221-D1D3-4455-B9DC-A5121211E4C2}" type="datetimeFigureOut">
              <a:rPr lang="ko-KR" altLang="en-US" smtClean="0"/>
              <a:t>2021-12-17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223D6A-E526-4AD4-BBCE-34D8A7B25C7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095007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B53221-D1D3-4455-B9DC-A5121211E4C2}" type="datetimeFigureOut">
              <a:rPr lang="ko-KR" altLang="en-US" smtClean="0"/>
              <a:t>2021-12-17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223D6A-E526-4AD4-BBCE-34D8A7B25C7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272418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B53221-D1D3-4455-B9DC-A5121211E4C2}" type="datetimeFigureOut">
              <a:rPr lang="ko-KR" altLang="en-US" smtClean="0"/>
              <a:t>2021-12-17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223D6A-E526-4AD4-BBCE-34D8A7B25C7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88263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B53221-D1D3-4455-B9DC-A5121211E4C2}" type="datetimeFigureOut">
              <a:rPr lang="ko-KR" altLang="en-US" smtClean="0"/>
              <a:t>2021-12-17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223D6A-E526-4AD4-BBCE-34D8A7B25C7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209848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B53221-D1D3-4455-B9DC-A5121211E4C2}" type="datetimeFigureOut">
              <a:rPr lang="ko-KR" altLang="en-US" smtClean="0"/>
              <a:t>2021-12-17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223D6A-E526-4AD4-BBCE-34D8A7B25C7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140412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B53221-D1D3-4455-B9DC-A5121211E4C2}" type="datetimeFigureOut">
              <a:rPr lang="ko-KR" altLang="en-US" smtClean="0"/>
              <a:t>2021-12-17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223D6A-E526-4AD4-BBCE-34D8A7B25C7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24237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B53221-D1D3-4455-B9DC-A5121211E4C2}" type="datetimeFigureOut">
              <a:rPr lang="ko-KR" altLang="en-US" smtClean="0"/>
              <a:t>2021-12-17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223D6A-E526-4AD4-BBCE-34D8A7B25C7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582833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B53221-D1D3-4455-B9DC-A5121211E4C2}" type="datetimeFigureOut">
              <a:rPr lang="ko-KR" altLang="en-US" smtClean="0"/>
              <a:t>2021-12-17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223D6A-E526-4AD4-BBCE-34D8A7B25C7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716116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B53221-D1D3-4455-B9DC-A5121211E4C2}" type="datetimeFigureOut">
              <a:rPr lang="ko-KR" altLang="en-US" smtClean="0"/>
              <a:t>2021-12-17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223D6A-E526-4AD4-BBCE-34D8A7B25C7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692206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B53221-D1D3-4455-B9DC-A5121211E4C2}" type="datetimeFigureOut">
              <a:rPr lang="ko-KR" altLang="en-US" smtClean="0"/>
              <a:t>2021-12-17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223D6A-E526-4AD4-BBCE-34D8A7B25C7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913954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B53221-D1D3-4455-B9DC-A5121211E4C2}" type="datetimeFigureOut">
              <a:rPr lang="ko-KR" altLang="en-US" smtClean="0"/>
              <a:t>2021-12-17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223D6A-E526-4AD4-BBCE-34D8A7B25C7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072029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B53221-D1D3-4455-B9DC-A5121211E4C2}" type="datetimeFigureOut">
              <a:rPr lang="ko-KR" altLang="en-US" smtClean="0"/>
              <a:t>2021-12-17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223D6A-E526-4AD4-BBCE-34D8A7B25C7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468006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3.png"/><Relationship Id="rId7" Type="http://schemas.openxmlformats.org/officeDocument/2006/relationships/image" Target="../media/image9.png"/><Relationship Id="rId12" Type="http://schemas.openxmlformats.org/officeDocument/2006/relationships/image" Target="../media/image1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1999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6126480" y="1925537"/>
            <a:ext cx="598516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080469"/>
            <a:r>
              <a:rPr lang="en-US" altLang="ko-KR" sz="3200" b="1" dirty="0" smtClean="0">
                <a:solidFill>
                  <a:prstClr val="white"/>
                </a:solidFill>
                <a:latin typeface="THE명품명조2M" panose="02020603020101020101" pitchFamily="18" charset="-127"/>
                <a:ea typeface="THE명품명조2M" panose="02020603020101020101" pitchFamily="18" charset="-127"/>
              </a:rPr>
              <a:t>2021</a:t>
            </a:r>
            <a:r>
              <a:rPr lang="ko-KR" altLang="en-US" sz="3200" b="1" dirty="0" smtClean="0">
                <a:solidFill>
                  <a:prstClr val="white"/>
                </a:solidFill>
                <a:latin typeface="THE명품명조2M" panose="02020603020101020101" pitchFamily="18" charset="-127"/>
                <a:ea typeface="THE명품명조2M" panose="02020603020101020101" pitchFamily="18" charset="-127"/>
              </a:rPr>
              <a:t>학년도</a:t>
            </a:r>
            <a:r>
              <a:rPr lang="en-US" altLang="ko-KR" sz="3200" b="1" dirty="0">
                <a:solidFill>
                  <a:prstClr val="white"/>
                </a:solidFill>
                <a:latin typeface="THE명품명조2M" panose="02020603020101020101" pitchFamily="18" charset="-127"/>
                <a:ea typeface="THE명품명조2M" panose="02020603020101020101" pitchFamily="18" charset="-127"/>
              </a:rPr>
              <a:t> </a:t>
            </a:r>
            <a:r>
              <a:rPr lang="ko-KR" altLang="en-US" sz="3200" b="1" dirty="0" err="1" smtClean="0">
                <a:solidFill>
                  <a:prstClr val="white"/>
                </a:solidFill>
                <a:latin typeface="THE명품명조2M" panose="02020603020101020101" pitchFamily="18" charset="-127"/>
                <a:ea typeface="THE명품명조2M" panose="02020603020101020101" pitchFamily="18" charset="-127"/>
              </a:rPr>
              <a:t>취업연계중점대학유형</a:t>
            </a:r>
            <a:r>
              <a:rPr lang="en-US" altLang="ko-KR" sz="3200" b="1" dirty="0" smtClean="0">
                <a:solidFill>
                  <a:prstClr val="white"/>
                </a:solidFill>
                <a:latin typeface="THE명품명조2M" panose="02020603020101020101" pitchFamily="18" charset="-127"/>
                <a:ea typeface="THE명품명조2M" panose="02020603020101020101" pitchFamily="18" charset="-127"/>
              </a:rPr>
              <a:t>  </a:t>
            </a:r>
            <a:r>
              <a:rPr lang="ko-KR" altLang="en-US" sz="3200" b="1" dirty="0" smtClean="0">
                <a:solidFill>
                  <a:prstClr val="white"/>
                </a:solidFill>
                <a:latin typeface="THE명품명조2M" panose="02020603020101020101" pitchFamily="18" charset="-127"/>
                <a:ea typeface="THE명품명조2M" panose="02020603020101020101" pitchFamily="18" charset="-127"/>
              </a:rPr>
              <a:t>오리엔테이션</a:t>
            </a:r>
            <a:endParaRPr lang="en-US" altLang="ko-KR" sz="3200" b="1" dirty="0">
              <a:solidFill>
                <a:prstClr val="white"/>
              </a:solidFill>
              <a:latin typeface="THE명품명조2M" panose="02020603020101020101" pitchFamily="18" charset="-127"/>
              <a:ea typeface="THE명품명조2M" panose="02020603020101020101" pitchFamily="18" charset="-127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248694" y="4640128"/>
            <a:ext cx="135005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080469"/>
            <a:r>
              <a:rPr lang="ko-KR" altLang="en-US" sz="2000" b="1" dirty="0" smtClean="0">
                <a:solidFill>
                  <a:prstClr val="white"/>
                </a:solidFill>
                <a:latin typeface="THE명품명조2M" panose="02020603020101020101" pitchFamily="18" charset="-127"/>
                <a:ea typeface="THE명품명조2M" panose="02020603020101020101" pitchFamily="18" charset="-127"/>
              </a:rPr>
              <a:t>장학지원팀</a:t>
            </a:r>
            <a:endParaRPr lang="ko-KR" altLang="en-US" sz="2000" b="1" dirty="0">
              <a:solidFill>
                <a:prstClr val="white"/>
              </a:solidFill>
              <a:latin typeface="THE명품명조2M" panose="02020603020101020101" pitchFamily="18" charset="-127"/>
              <a:ea typeface="THE명품명조2M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673220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57998"/>
            <a:chOff x="0" y="0"/>
            <a:chExt cx="12192000" cy="6857998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2192000" cy="6857998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143743" y="166115"/>
              <a:ext cx="1866900" cy="699515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0" y="306324"/>
              <a:ext cx="2935605" cy="251460"/>
            </a:xfrm>
            <a:custGeom>
              <a:avLst/>
              <a:gdLst/>
              <a:ahLst/>
              <a:cxnLst/>
              <a:rect l="l" t="t" r="r" b="b"/>
              <a:pathLst>
                <a:path w="2935605" h="251459">
                  <a:moveTo>
                    <a:pt x="2935224" y="0"/>
                  </a:moveTo>
                  <a:lnTo>
                    <a:pt x="0" y="0"/>
                  </a:lnTo>
                  <a:lnTo>
                    <a:pt x="0" y="251460"/>
                  </a:lnTo>
                  <a:lnTo>
                    <a:pt x="2935224" y="251460"/>
                  </a:lnTo>
                  <a:lnTo>
                    <a:pt x="2935224" y="0"/>
                  </a:lnTo>
                  <a:close/>
                </a:path>
              </a:pathLst>
            </a:custGeom>
            <a:solidFill>
              <a:srgbClr val="6FAC46">
                <a:alpha val="14901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379475" y="306324"/>
              <a:ext cx="45719" cy="251841"/>
            </a:xfrm>
            <a:custGeom>
              <a:avLst/>
              <a:gdLst/>
              <a:ahLst/>
              <a:cxnLst/>
              <a:rect l="l" t="t" r="r" b="b"/>
              <a:pathLst>
                <a:path w="45720" h="207645">
                  <a:moveTo>
                    <a:pt x="45719" y="0"/>
                  </a:moveTo>
                  <a:lnTo>
                    <a:pt x="0" y="0"/>
                  </a:lnTo>
                  <a:lnTo>
                    <a:pt x="0" y="207263"/>
                  </a:lnTo>
                  <a:lnTo>
                    <a:pt x="45719" y="207263"/>
                  </a:lnTo>
                  <a:lnTo>
                    <a:pt x="45719" y="0"/>
                  </a:lnTo>
                  <a:close/>
                </a:path>
              </a:pathLst>
            </a:custGeom>
            <a:solidFill>
              <a:srgbClr val="28282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499973" y="277825"/>
            <a:ext cx="9930130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434590" algn="l"/>
                <a:tab pos="9916795" algn="l"/>
              </a:tabLst>
            </a:pPr>
            <a:r>
              <a:rPr sz="1800" spc="-50" dirty="0">
                <a:latin typeface="The정고딕150" panose="02020603020101020101" pitchFamily="18" charset="-127"/>
                <a:ea typeface="The정고딕150" panose="02020603020101020101" pitchFamily="18" charset="-127"/>
              </a:rPr>
              <a:t>1.</a:t>
            </a:r>
            <a:r>
              <a:rPr sz="1800" spc="85" dirty="0">
                <a:latin typeface="The정고딕150" panose="02020603020101020101" pitchFamily="18" charset="-127"/>
                <a:ea typeface="The정고딕150" panose="02020603020101020101" pitchFamily="18" charset="-127"/>
              </a:rPr>
              <a:t> </a:t>
            </a:r>
            <a:r>
              <a:rPr sz="1800" spc="-85" dirty="0">
                <a:latin typeface="The정고딕150" panose="02020603020101020101" pitchFamily="18" charset="-127"/>
                <a:ea typeface="The정고딕150" panose="02020603020101020101" pitchFamily="18" charset="-127"/>
              </a:rPr>
              <a:t>국가근로장학금이란?	</a:t>
            </a:r>
            <a:r>
              <a:rPr sz="1800" u="sng" spc="25" dirty="0">
                <a:uFill>
                  <a:solidFill>
                    <a:srgbClr val="929292"/>
                  </a:solidFill>
                </a:uFill>
                <a:latin typeface="The정고딕150" panose="02020603020101020101" pitchFamily="18" charset="-127"/>
                <a:ea typeface="The정고딕150" panose="02020603020101020101" pitchFamily="18" charset="-127"/>
              </a:rPr>
              <a:t> </a:t>
            </a:r>
            <a:r>
              <a:rPr sz="1800" u="sng" spc="-85" dirty="0">
                <a:uFill>
                  <a:solidFill>
                    <a:srgbClr val="929292"/>
                  </a:solidFill>
                </a:uFill>
              </a:rPr>
              <a:t>	</a:t>
            </a:r>
            <a:endParaRPr sz="1800" dirty="0"/>
          </a:p>
        </p:txBody>
      </p:sp>
      <p:grpSp>
        <p:nvGrpSpPr>
          <p:cNvPr id="8" name="object 8"/>
          <p:cNvGrpSpPr/>
          <p:nvPr/>
        </p:nvGrpSpPr>
        <p:grpSpPr>
          <a:xfrm>
            <a:off x="2275077" y="1141222"/>
            <a:ext cx="8085455" cy="2224405"/>
            <a:chOff x="2275077" y="1141222"/>
            <a:chExt cx="8085455" cy="2224405"/>
          </a:xfrm>
        </p:grpSpPr>
        <p:sp>
          <p:nvSpPr>
            <p:cNvPr id="9" name="object 9"/>
            <p:cNvSpPr/>
            <p:nvPr/>
          </p:nvSpPr>
          <p:spPr>
            <a:xfrm>
              <a:off x="2482595" y="1598676"/>
              <a:ext cx="2613660" cy="62865"/>
            </a:xfrm>
            <a:custGeom>
              <a:avLst/>
              <a:gdLst/>
              <a:ahLst/>
              <a:cxnLst/>
              <a:rect l="l" t="t" r="r" b="b"/>
              <a:pathLst>
                <a:path w="2613660" h="62864">
                  <a:moveTo>
                    <a:pt x="2608961" y="0"/>
                  </a:moveTo>
                  <a:lnTo>
                    <a:pt x="4699" y="0"/>
                  </a:lnTo>
                  <a:lnTo>
                    <a:pt x="0" y="4699"/>
                  </a:lnTo>
                  <a:lnTo>
                    <a:pt x="0" y="10413"/>
                  </a:lnTo>
                  <a:lnTo>
                    <a:pt x="0" y="57785"/>
                  </a:lnTo>
                  <a:lnTo>
                    <a:pt x="4699" y="62484"/>
                  </a:lnTo>
                  <a:lnTo>
                    <a:pt x="2608961" y="62484"/>
                  </a:lnTo>
                  <a:lnTo>
                    <a:pt x="2613660" y="57785"/>
                  </a:lnTo>
                  <a:lnTo>
                    <a:pt x="2613660" y="4699"/>
                  </a:lnTo>
                  <a:lnTo>
                    <a:pt x="2608961" y="0"/>
                  </a:lnTo>
                  <a:close/>
                </a:path>
              </a:pathLst>
            </a:custGeom>
            <a:solidFill>
              <a:srgbClr val="00AFEF">
                <a:alpha val="1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2281427" y="1147572"/>
              <a:ext cx="8072755" cy="2211705"/>
            </a:xfrm>
            <a:custGeom>
              <a:avLst/>
              <a:gdLst/>
              <a:ahLst/>
              <a:cxnLst/>
              <a:rect l="l" t="t" r="r" b="b"/>
              <a:pathLst>
                <a:path w="8072755" h="2211704">
                  <a:moveTo>
                    <a:pt x="0" y="153035"/>
                  </a:moveTo>
                  <a:lnTo>
                    <a:pt x="7795" y="104639"/>
                  </a:lnTo>
                  <a:lnTo>
                    <a:pt x="29508" y="62627"/>
                  </a:lnTo>
                  <a:lnTo>
                    <a:pt x="62627" y="29508"/>
                  </a:lnTo>
                  <a:lnTo>
                    <a:pt x="104639" y="7795"/>
                  </a:lnTo>
                  <a:lnTo>
                    <a:pt x="153035" y="0"/>
                  </a:lnTo>
                  <a:lnTo>
                    <a:pt x="7919593" y="0"/>
                  </a:lnTo>
                  <a:lnTo>
                    <a:pt x="7967988" y="7795"/>
                  </a:lnTo>
                  <a:lnTo>
                    <a:pt x="8010000" y="29508"/>
                  </a:lnTo>
                  <a:lnTo>
                    <a:pt x="8043119" y="62627"/>
                  </a:lnTo>
                  <a:lnTo>
                    <a:pt x="8064832" y="104639"/>
                  </a:lnTo>
                  <a:lnTo>
                    <a:pt x="8072628" y="153035"/>
                  </a:lnTo>
                  <a:lnTo>
                    <a:pt x="8072628" y="2058289"/>
                  </a:lnTo>
                  <a:lnTo>
                    <a:pt x="8064832" y="2106684"/>
                  </a:lnTo>
                  <a:lnTo>
                    <a:pt x="8043119" y="2148696"/>
                  </a:lnTo>
                  <a:lnTo>
                    <a:pt x="8010000" y="2181815"/>
                  </a:lnTo>
                  <a:lnTo>
                    <a:pt x="7967988" y="2203528"/>
                  </a:lnTo>
                  <a:lnTo>
                    <a:pt x="7919593" y="2211324"/>
                  </a:lnTo>
                  <a:lnTo>
                    <a:pt x="153035" y="2211324"/>
                  </a:lnTo>
                  <a:lnTo>
                    <a:pt x="104639" y="2203528"/>
                  </a:lnTo>
                  <a:lnTo>
                    <a:pt x="62627" y="2181815"/>
                  </a:lnTo>
                  <a:lnTo>
                    <a:pt x="29508" y="2148696"/>
                  </a:lnTo>
                  <a:lnTo>
                    <a:pt x="7795" y="2106684"/>
                  </a:lnTo>
                  <a:lnTo>
                    <a:pt x="0" y="2058289"/>
                  </a:lnTo>
                  <a:lnTo>
                    <a:pt x="0" y="153035"/>
                  </a:lnTo>
                  <a:close/>
                </a:path>
              </a:pathLst>
            </a:custGeom>
            <a:ln w="12192">
              <a:solidFill>
                <a:srgbClr val="282828"/>
              </a:solidFill>
              <a:prstDash val="sysDash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1" name="object 11"/>
          <p:cNvSpPr txBox="1"/>
          <p:nvPr/>
        </p:nvSpPr>
        <p:spPr>
          <a:xfrm>
            <a:off x="3294126" y="2797810"/>
            <a:ext cx="2607945" cy="444352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b="0" spc="-140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※</a:t>
            </a:r>
            <a:r>
              <a:rPr sz="1400" b="0" spc="-155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 </a:t>
            </a:r>
            <a:r>
              <a:rPr sz="1400" b="0" spc="-130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’</a:t>
            </a:r>
            <a:r>
              <a:rPr sz="1400" b="0" spc="-190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주</a:t>
            </a:r>
            <a:r>
              <a:rPr sz="1400" b="0" spc="-130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’</a:t>
            </a:r>
            <a:r>
              <a:rPr sz="1400" b="0" spc="-65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의</a:t>
            </a:r>
            <a:r>
              <a:rPr sz="1400" b="0" spc="-175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 </a:t>
            </a:r>
            <a:r>
              <a:rPr sz="1400" b="0" spc="-185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기준</a:t>
            </a:r>
            <a:r>
              <a:rPr sz="1400" b="0" spc="-65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은</a:t>
            </a:r>
            <a:r>
              <a:rPr sz="1400" b="0" spc="-150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 </a:t>
            </a:r>
            <a:r>
              <a:rPr sz="1400" b="0" spc="-185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매</a:t>
            </a:r>
            <a:r>
              <a:rPr sz="1400" b="0" spc="-65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주</a:t>
            </a:r>
            <a:r>
              <a:rPr sz="1400" b="0" spc="-160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 </a:t>
            </a:r>
            <a:r>
              <a:rPr sz="1400" b="0" spc="-185" dirty="0">
                <a:solidFill>
                  <a:srgbClr val="4471C4"/>
                </a:solidFill>
                <a:latin typeface="Noto Sans CJK KR Medium"/>
                <a:cs typeface="Noto Sans CJK KR Medium"/>
              </a:rPr>
              <a:t>월요</a:t>
            </a:r>
            <a:r>
              <a:rPr sz="1400" b="0" spc="-190" dirty="0">
                <a:solidFill>
                  <a:srgbClr val="4471C4"/>
                </a:solidFill>
                <a:latin typeface="Noto Sans CJK KR Medium"/>
                <a:cs typeface="Noto Sans CJK KR Medium"/>
              </a:rPr>
              <a:t>일</a:t>
            </a:r>
            <a:r>
              <a:rPr sz="1400" b="0" spc="-180" dirty="0">
                <a:solidFill>
                  <a:srgbClr val="4471C4"/>
                </a:solidFill>
                <a:latin typeface="Noto Sans CJK KR Medium"/>
                <a:cs typeface="Noto Sans CJK KR Medium"/>
              </a:rPr>
              <a:t>~</a:t>
            </a:r>
            <a:r>
              <a:rPr sz="1400" b="0" spc="-185" dirty="0">
                <a:solidFill>
                  <a:srgbClr val="4471C4"/>
                </a:solidFill>
                <a:latin typeface="Noto Sans CJK KR Medium"/>
                <a:cs typeface="Noto Sans CJK KR Medium"/>
              </a:rPr>
              <a:t>일요</a:t>
            </a:r>
            <a:r>
              <a:rPr sz="1400" b="0" spc="-190" dirty="0">
                <a:solidFill>
                  <a:srgbClr val="4471C4"/>
                </a:solidFill>
                <a:latin typeface="Noto Sans CJK KR Medium"/>
                <a:cs typeface="Noto Sans CJK KR Medium"/>
              </a:rPr>
              <a:t>일</a:t>
            </a:r>
            <a:r>
              <a:rPr sz="1400" b="0" spc="-155" dirty="0">
                <a:solidFill>
                  <a:srgbClr val="4471C4"/>
                </a:solidFill>
                <a:latin typeface="Noto Sans CJK KR Medium"/>
                <a:cs typeface="Noto Sans CJK KR Medium"/>
              </a:rPr>
              <a:t>(</a:t>
            </a:r>
            <a:r>
              <a:rPr sz="1400" b="0" spc="-165" dirty="0">
                <a:solidFill>
                  <a:srgbClr val="4471C4"/>
                </a:solidFill>
                <a:latin typeface="Noto Sans CJK KR Medium"/>
                <a:cs typeface="Noto Sans CJK KR Medium"/>
              </a:rPr>
              <a:t>7</a:t>
            </a:r>
            <a:r>
              <a:rPr sz="1400" b="0" spc="-190" dirty="0">
                <a:solidFill>
                  <a:srgbClr val="4471C4"/>
                </a:solidFill>
                <a:latin typeface="Noto Sans CJK KR Medium"/>
                <a:cs typeface="Noto Sans CJK KR Medium"/>
              </a:rPr>
              <a:t>일</a:t>
            </a:r>
            <a:r>
              <a:rPr sz="1400" b="0" spc="-65" dirty="0" smtClean="0">
                <a:solidFill>
                  <a:srgbClr val="4471C4"/>
                </a:solidFill>
                <a:latin typeface="Noto Sans CJK KR Medium"/>
                <a:cs typeface="Noto Sans CJK KR Medium"/>
              </a:rPr>
              <a:t>)</a:t>
            </a:r>
            <a:r>
              <a:rPr lang="en-US" sz="1400" b="0" spc="-65" dirty="0" smtClean="0">
                <a:solidFill>
                  <a:srgbClr val="4471C4"/>
                </a:solidFill>
                <a:latin typeface="Noto Sans CJK KR Medium"/>
                <a:cs typeface="Noto Sans CJK KR Medium"/>
              </a:rPr>
              <a:t/>
            </a:r>
            <a:br>
              <a:rPr lang="en-US" sz="1400" b="0" spc="-65" dirty="0" smtClean="0">
                <a:solidFill>
                  <a:srgbClr val="4471C4"/>
                </a:solidFill>
                <a:latin typeface="Noto Sans CJK KR Medium"/>
                <a:cs typeface="Noto Sans CJK KR Medium"/>
              </a:rPr>
            </a:br>
            <a:endParaRPr sz="1400" dirty="0">
              <a:latin typeface="Noto Sans CJK KR Medium"/>
              <a:cs typeface="Noto Sans CJK KR Medium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276600" y="2257044"/>
            <a:ext cx="1210310" cy="471170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0" tIns="12128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955"/>
              </a:spcBef>
            </a:pPr>
            <a:r>
              <a:rPr sz="1450" b="0" spc="-165" dirty="0">
                <a:solidFill>
                  <a:srgbClr val="4D4D4D"/>
                </a:solidFill>
                <a:latin typeface="Noto Sans CJK KR Medium"/>
                <a:cs typeface="Noto Sans CJK KR Medium"/>
              </a:rPr>
              <a:t>8시간</a:t>
            </a:r>
            <a:endParaRPr sz="1450" dirty="0">
              <a:latin typeface="Noto Sans CJK KR Medium"/>
              <a:cs typeface="Noto Sans CJK KR Medium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3281171" y="1775460"/>
            <a:ext cx="1225550" cy="384175"/>
          </a:xfrm>
          <a:prstGeom prst="rect">
            <a:avLst/>
          </a:prstGeom>
          <a:solidFill>
            <a:srgbClr val="282828"/>
          </a:solidFill>
        </p:spPr>
        <p:txBody>
          <a:bodyPr vert="horz" wrap="square" lIns="0" tIns="50800" rIns="0" bIns="0" rtlCol="0">
            <a:spAutoFit/>
          </a:bodyPr>
          <a:lstStyle/>
          <a:p>
            <a:pPr marL="299085">
              <a:lnSpc>
                <a:spcPct val="100000"/>
              </a:lnSpc>
              <a:spcBef>
                <a:spcPts val="400"/>
              </a:spcBef>
            </a:pPr>
            <a:r>
              <a:rPr sz="1600" b="1" spc="-165" dirty="0">
                <a:solidFill>
                  <a:srgbClr val="F8DF51"/>
                </a:solidFill>
                <a:latin typeface="Noto Sans CJK KR Bold"/>
                <a:cs typeface="Noto Sans CJK KR Bold"/>
              </a:rPr>
              <a:t>1</a:t>
            </a:r>
            <a:r>
              <a:rPr sz="1600" b="1" spc="-85" dirty="0">
                <a:solidFill>
                  <a:srgbClr val="F8DF51"/>
                </a:solidFill>
                <a:latin typeface="Noto Sans CJK KR Bold"/>
                <a:cs typeface="Noto Sans CJK KR Bold"/>
              </a:rPr>
              <a:t>일</a:t>
            </a:r>
            <a:r>
              <a:rPr sz="1600" b="1" spc="-135" dirty="0">
                <a:solidFill>
                  <a:srgbClr val="F8DF51"/>
                </a:solidFill>
                <a:latin typeface="Noto Sans CJK KR Bold"/>
                <a:cs typeface="Noto Sans CJK KR Bold"/>
              </a:rPr>
              <a:t> </a:t>
            </a:r>
            <a:r>
              <a:rPr sz="1600" b="1" spc="-204" dirty="0">
                <a:solidFill>
                  <a:srgbClr val="F8DF51"/>
                </a:solidFill>
                <a:latin typeface="Noto Sans CJK KR Bold"/>
                <a:cs typeface="Noto Sans CJK KR Bold"/>
              </a:rPr>
              <a:t>최대</a:t>
            </a:r>
            <a:endParaRPr sz="1600" dirty="0">
              <a:latin typeface="Noto Sans CJK KR Bold"/>
              <a:cs typeface="Noto Sans CJK KR Bold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4595318" y="2257044"/>
            <a:ext cx="1343025" cy="471170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0" tIns="121285" rIns="0" bIns="0" rtlCol="0">
            <a:spAutoFit/>
          </a:bodyPr>
          <a:lstStyle/>
          <a:p>
            <a:pPr marL="435609">
              <a:lnSpc>
                <a:spcPct val="100000"/>
              </a:lnSpc>
              <a:spcBef>
                <a:spcPts val="955"/>
              </a:spcBef>
            </a:pPr>
            <a:r>
              <a:rPr sz="1450" b="0" spc="-155" dirty="0">
                <a:solidFill>
                  <a:srgbClr val="4D4D4D"/>
                </a:solidFill>
                <a:latin typeface="Noto Sans CJK KR Medium"/>
                <a:cs typeface="Noto Sans CJK KR Medium"/>
              </a:rPr>
              <a:t>40시간</a:t>
            </a:r>
            <a:endParaRPr sz="1450" dirty="0">
              <a:latin typeface="Noto Sans CJK KR Medium"/>
              <a:cs typeface="Noto Sans CJK KR Medium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4598098" y="1775460"/>
            <a:ext cx="1358265" cy="384175"/>
          </a:xfrm>
          <a:prstGeom prst="rect">
            <a:avLst/>
          </a:prstGeom>
          <a:solidFill>
            <a:srgbClr val="282828"/>
          </a:solidFill>
        </p:spPr>
        <p:txBody>
          <a:bodyPr vert="horz" wrap="square" lIns="0" tIns="50800" rIns="0" bIns="0" rtlCol="0">
            <a:spAutoFit/>
          </a:bodyPr>
          <a:lstStyle/>
          <a:p>
            <a:pPr marL="125095">
              <a:lnSpc>
                <a:spcPct val="100000"/>
              </a:lnSpc>
              <a:spcBef>
                <a:spcPts val="400"/>
              </a:spcBef>
            </a:pPr>
            <a:r>
              <a:rPr sz="1600" b="1" spc="-204" dirty="0">
                <a:solidFill>
                  <a:srgbClr val="F8DF51"/>
                </a:solidFill>
                <a:latin typeface="Noto Sans CJK KR Bold"/>
                <a:cs typeface="Noto Sans CJK KR Bold"/>
              </a:rPr>
              <a:t>주</a:t>
            </a:r>
            <a:r>
              <a:rPr sz="1600" b="1" spc="-85" dirty="0">
                <a:solidFill>
                  <a:srgbClr val="F8DF51"/>
                </a:solidFill>
                <a:latin typeface="Noto Sans CJK KR Bold"/>
                <a:cs typeface="Noto Sans CJK KR Bold"/>
              </a:rPr>
              <a:t>당</a:t>
            </a:r>
            <a:r>
              <a:rPr sz="1600" b="1" spc="-125" dirty="0">
                <a:solidFill>
                  <a:srgbClr val="F8DF51"/>
                </a:solidFill>
                <a:latin typeface="Noto Sans CJK KR Bold"/>
                <a:cs typeface="Noto Sans CJK KR Bold"/>
              </a:rPr>
              <a:t> </a:t>
            </a:r>
            <a:r>
              <a:rPr sz="1600" b="1" spc="-204" dirty="0">
                <a:solidFill>
                  <a:srgbClr val="F8DF51"/>
                </a:solidFill>
                <a:latin typeface="Noto Sans CJK KR Bold"/>
                <a:cs typeface="Noto Sans CJK KR Bold"/>
              </a:rPr>
              <a:t>최대</a:t>
            </a:r>
            <a:r>
              <a:rPr sz="1200" b="1" spc="-204" dirty="0">
                <a:solidFill>
                  <a:srgbClr val="F8DF51"/>
                </a:solidFill>
                <a:latin typeface="Noto Sans CJK KR Bold"/>
                <a:cs typeface="Noto Sans CJK KR Bold"/>
              </a:rPr>
              <a:t>(</a:t>
            </a:r>
            <a:r>
              <a:rPr sz="1200" b="1" spc="-185" dirty="0">
                <a:solidFill>
                  <a:srgbClr val="F8DF51"/>
                </a:solidFill>
                <a:latin typeface="Noto Sans CJK KR Bold"/>
                <a:cs typeface="Noto Sans CJK KR Bold"/>
              </a:rPr>
              <a:t>방학중</a:t>
            </a:r>
            <a:r>
              <a:rPr sz="1200" b="1" spc="-85" dirty="0">
                <a:solidFill>
                  <a:srgbClr val="F8DF51"/>
                </a:solidFill>
                <a:latin typeface="Noto Sans CJK KR Bold"/>
                <a:cs typeface="Noto Sans CJK KR Bold"/>
              </a:rPr>
              <a:t>)</a:t>
            </a:r>
            <a:endParaRPr sz="1200">
              <a:latin typeface="Noto Sans CJK KR Bold"/>
              <a:cs typeface="Noto Sans CJK KR Bold"/>
            </a:endParaRPr>
          </a:p>
        </p:txBody>
      </p:sp>
      <p:grpSp>
        <p:nvGrpSpPr>
          <p:cNvPr id="20" name="object 20"/>
          <p:cNvGrpSpPr/>
          <p:nvPr/>
        </p:nvGrpSpPr>
        <p:grpSpPr>
          <a:xfrm>
            <a:off x="2259838" y="874522"/>
            <a:ext cx="1139190" cy="342265"/>
            <a:chOff x="2259838" y="874522"/>
            <a:chExt cx="1139190" cy="342265"/>
          </a:xfrm>
        </p:grpSpPr>
        <p:sp>
          <p:nvSpPr>
            <p:cNvPr id="21" name="object 21"/>
            <p:cNvSpPr/>
            <p:nvPr/>
          </p:nvSpPr>
          <p:spPr>
            <a:xfrm>
              <a:off x="2266188" y="880872"/>
              <a:ext cx="1126490" cy="329565"/>
            </a:xfrm>
            <a:custGeom>
              <a:avLst/>
              <a:gdLst/>
              <a:ahLst/>
              <a:cxnLst/>
              <a:rect l="l" t="t" r="r" b="b"/>
              <a:pathLst>
                <a:path w="1126489" h="329565">
                  <a:moveTo>
                    <a:pt x="1071372" y="0"/>
                  </a:moveTo>
                  <a:lnTo>
                    <a:pt x="54863" y="0"/>
                  </a:lnTo>
                  <a:lnTo>
                    <a:pt x="33486" y="4304"/>
                  </a:lnTo>
                  <a:lnTo>
                    <a:pt x="16049" y="16049"/>
                  </a:lnTo>
                  <a:lnTo>
                    <a:pt x="4304" y="33486"/>
                  </a:lnTo>
                  <a:lnTo>
                    <a:pt x="0" y="54863"/>
                  </a:lnTo>
                  <a:lnTo>
                    <a:pt x="0" y="274319"/>
                  </a:lnTo>
                  <a:lnTo>
                    <a:pt x="4304" y="295697"/>
                  </a:lnTo>
                  <a:lnTo>
                    <a:pt x="16049" y="313134"/>
                  </a:lnTo>
                  <a:lnTo>
                    <a:pt x="33486" y="324879"/>
                  </a:lnTo>
                  <a:lnTo>
                    <a:pt x="54863" y="329183"/>
                  </a:lnTo>
                  <a:lnTo>
                    <a:pt x="1071372" y="329183"/>
                  </a:lnTo>
                  <a:lnTo>
                    <a:pt x="1092749" y="324879"/>
                  </a:lnTo>
                  <a:lnTo>
                    <a:pt x="1110186" y="313134"/>
                  </a:lnTo>
                  <a:lnTo>
                    <a:pt x="1121931" y="295697"/>
                  </a:lnTo>
                  <a:lnTo>
                    <a:pt x="1126236" y="274319"/>
                  </a:lnTo>
                  <a:lnTo>
                    <a:pt x="1126236" y="54863"/>
                  </a:lnTo>
                  <a:lnTo>
                    <a:pt x="1121931" y="33486"/>
                  </a:lnTo>
                  <a:lnTo>
                    <a:pt x="1110186" y="16049"/>
                  </a:lnTo>
                  <a:lnTo>
                    <a:pt x="1092749" y="4304"/>
                  </a:lnTo>
                  <a:lnTo>
                    <a:pt x="1071372" y="0"/>
                  </a:lnTo>
                  <a:close/>
                </a:path>
              </a:pathLst>
            </a:custGeom>
            <a:solidFill>
              <a:srgbClr val="28282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2266188" y="880872"/>
              <a:ext cx="1126490" cy="329565"/>
            </a:xfrm>
            <a:custGeom>
              <a:avLst/>
              <a:gdLst/>
              <a:ahLst/>
              <a:cxnLst/>
              <a:rect l="l" t="t" r="r" b="b"/>
              <a:pathLst>
                <a:path w="1126489" h="329565">
                  <a:moveTo>
                    <a:pt x="0" y="54863"/>
                  </a:moveTo>
                  <a:lnTo>
                    <a:pt x="4304" y="33486"/>
                  </a:lnTo>
                  <a:lnTo>
                    <a:pt x="16049" y="16049"/>
                  </a:lnTo>
                  <a:lnTo>
                    <a:pt x="33486" y="4304"/>
                  </a:lnTo>
                  <a:lnTo>
                    <a:pt x="54863" y="0"/>
                  </a:lnTo>
                  <a:lnTo>
                    <a:pt x="1071372" y="0"/>
                  </a:lnTo>
                  <a:lnTo>
                    <a:pt x="1092749" y="4304"/>
                  </a:lnTo>
                  <a:lnTo>
                    <a:pt x="1110186" y="16049"/>
                  </a:lnTo>
                  <a:lnTo>
                    <a:pt x="1121931" y="33486"/>
                  </a:lnTo>
                  <a:lnTo>
                    <a:pt x="1126236" y="54863"/>
                  </a:lnTo>
                  <a:lnTo>
                    <a:pt x="1126236" y="274319"/>
                  </a:lnTo>
                  <a:lnTo>
                    <a:pt x="1121931" y="295697"/>
                  </a:lnTo>
                  <a:lnTo>
                    <a:pt x="1110186" y="313134"/>
                  </a:lnTo>
                  <a:lnTo>
                    <a:pt x="1092749" y="324879"/>
                  </a:lnTo>
                  <a:lnTo>
                    <a:pt x="1071372" y="329183"/>
                  </a:lnTo>
                  <a:lnTo>
                    <a:pt x="54863" y="329183"/>
                  </a:lnTo>
                  <a:lnTo>
                    <a:pt x="33486" y="324879"/>
                  </a:lnTo>
                  <a:lnTo>
                    <a:pt x="16049" y="313134"/>
                  </a:lnTo>
                  <a:lnTo>
                    <a:pt x="4304" y="295697"/>
                  </a:lnTo>
                  <a:lnTo>
                    <a:pt x="0" y="274319"/>
                  </a:lnTo>
                  <a:lnTo>
                    <a:pt x="0" y="54863"/>
                  </a:lnTo>
                  <a:close/>
                </a:path>
              </a:pathLst>
            </a:custGeom>
            <a:ln w="12192">
              <a:solidFill>
                <a:srgbClr val="282828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3" name="object 23"/>
          <p:cNvSpPr txBox="1"/>
          <p:nvPr/>
        </p:nvSpPr>
        <p:spPr>
          <a:xfrm>
            <a:off x="2405633" y="875156"/>
            <a:ext cx="7644130" cy="82169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04139">
              <a:lnSpc>
                <a:spcPct val="100000"/>
              </a:lnSpc>
              <a:spcBef>
                <a:spcPts val="95"/>
              </a:spcBef>
            </a:pPr>
            <a:r>
              <a:rPr sz="1600" b="1" spc="-220" dirty="0">
                <a:solidFill>
                  <a:srgbClr val="F8DF51"/>
                </a:solidFill>
                <a:latin typeface="Noto Sans CJK KR Bold"/>
                <a:cs typeface="Noto Sans CJK KR Bold"/>
              </a:rPr>
              <a:t>근로시간</a:t>
            </a:r>
            <a:endParaRPr sz="1600" dirty="0">
              <a:latin typeface="Noto Sans CJK KR Bold"/>
              <a:cs typeface="Noto Sans CJK KR Bold"/>
            </a:endParaRPr>
          </a:p>
          <a:p>
            <a:pPr>
              <a:lnSpc>
                <a:spcPct val="100000"/>
              </a:lnSpc>
              <a:spcBef>
                <a:spcPts val="70"/>
              </a:spcBef>
            </a:pPr>
            <a:endParaRPr sz="1000" dirty="0">
              <a:latin typeface="Noto Sans CJK KR Bold"/>
              <a:cs typeface="Noto Sans CJK KR Bold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1800" b="1" spc="-130" dirty="0">
                <a:solidFill>
                  <a:srgbClr val="282828"/>
                </a:solidFill>
                <a:latin typeface="Noto Sans CJK KR Bold"/>
                <a:cs typeface="Noto Sans CJK KR Bold"/>
              </a:rPr>
              <a:t>일,</a:t>
            </a:r>
            <a:r>
              <a:rPr sz="1800" b="1" spc="-125" dirty="0">
                <a:solidFill>
                  <a:srgbClr val="282828"/>
                </a:solidFill>
                <a:latin typeface="Noto Sans CJK KR Bold"/>
                <a:cs typeface="Noto Sans CJK KR Bold"/>
              </a:rPr>
              <a:t> </a:t>
            </a:r>
            <a:r>
              <a:rPr sz="1800" b="1" spc="-130" dirty="0">
                <a:solidFill>
                  <a:srgbClr val="282828"/>
                </a:solidFill>
                <a:latin typeface="Noto Sans CJK KR Bold"/>
                <a:cs typeface="Noto Sans CJK KR Bold"/>
              </a:rPr>
              <a:t>주,</a:t>
            </a:r>
            <a:r>
              <a:rPr sz="1800" b="1" spc="-125" dirty="0">
                <a:solidFill>
                  <a:srgbClr val="282828"/>
                </a:solidFill>
                <a:latin typeface="Noto Sans CJK KR Bold"/>
                <a:cs typeface="Noto Sans CJK KR Bold"/>
              </a:rPr>
              <a:t> </a:t>
            </a:r>
            <a:r>
              <a:rPr sz="1800" b="1" spc="-170" dirty="0">
                <a:solidFill>
                  <a:srgbClr val="282828"/>
                </a:solidFill>
                <a:latin typeface="Noto Sans CJK KR Bold"/>
                <a:cs typeface="Noto Sans CJK KR Bold"/>
              </a:rPr>
              <a:t>학기당</a:t>
            </a:r>
            <a:r>
              <a:rPr sz="1800" b="1" spc="-120" dirty="0">
                <a:solidFill>
                  <a:srgbClr val="282828"/>
                </a:solidFill>
                <a:latin typeface="Noto Sans CJK KR Bold"/>
                <a:cs typeface="Noto Sans CJK KR Bold"/>
              </a:rPr>
              <a:t> </a:t>
            </a:r>
            <a:r>
              <a:rPr sz="1800" b="1" spc="-195" dirty="0">
                <a:solidFill>
                  <a:srgbClr val="282828"/>
                </a:solidFill>
                <a:latin typeface="Noto Sans CJK KR Bold"/>
                <a:cs typeface="Noto Sans CJK KR Bold"/>
              </a:rPr>
              <a:t>최대근로가능시간</a:t>
            </a:r>
            <a:r>
              <a:rPr sz="1800" b="1" spc="-90" dirty="0">
                <a:solidFill>
                  <a:srgbClr val="282828"/>
                </a:solidFill>
                <a:latin typeface="Noto Sans CJK KR Bold"/>
                <a:cs typeface="Noto Sans CJK KR Bold"/>
              </a:rPr>
              <a:t> </a:t>
            </a:r>
            <a:r>
              <a:rPr sz="1800" b="0" spc="-170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내에서</a:t>
            </a:r>
            <a:r>
              <a:rPr sz="1800" b="0" spc="-110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 </a:t>
            </a:r>
            <a:r>
              <a:rPr sz="1800" b="0" spc="-150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근로</a:t>
            </a:r>
            <a:r>
              <a:rPr sz="1800" b="0" spc="-105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 </a:t>
            </a:r>
            <a:r>
              <a:rPr sz="1800" b="0" spc="-195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가능</a:t>
            </a:r>
            <a:r>
              <a:rPr sz="1400" b="1" spc="-195" dirty="0">
                <a:solidFill>
                  <a:srgbClr val="282828"/>
                </a:solidFill>
                <a:latin typeface="Noto Sans CJK KR Bold"/>
                <a:cs typeface="Noto Sans CJK KR Bold"/>
              </a:rPr>
              <a:t>(</a:t>
            </a:r>
            <a:r>
              <a:rPr sz="1400" b="0" spc="-195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※</a:t>
            </a:r>
            <a:r>
              <a:rPr sz="1400" b="0" spc="-155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 </a:t>
            </a:r>
            <a:r>
              <a:rPr sz="1400" b="1" spc="-145" dirty="0">
                <a:solidFill>
                  <a:srgbClr val="282828"/>
                </a:solidFill>
                <a:latin typeface="Noto Sans CJK KR Bold"/>
                <a:cs typeface="Noto Sans CJK KR Bold"/>
              </a:rPr>
              <a:t>대학별</a:t>
            </a:r>
            <a:r>
              <a:rPr sz="1400" b="1" spc="125" dirty="0">
                <a:solidFill>
                  <a:srgbClr val="282828"/>
                </a:solidFill>
                <a:latin typeface="Noto Sans CJK KR Bold"/>
                <a:cs typeface="Noto Sans CJK KR Bold"/>
              </a:rPr>
              <a:t> </a:t>
            </a:r>
            <a:r>
              <a:rPr sz="1400" b="0" spc="-145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운영에</a:t>
            </a:r>
            <a:r>
              <a:rPr sz="1400" b="0" spc="-150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 </a:t>
            </a:r>
            <a:r>
              <a:rPr sz="1400" b="0" spc="-125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따라</a:t>
            </a:r>
            <a:r>
              <a:rPr sz="1400" b="0" spc="-160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 </a:t>
            </a:r>
            <a:r>
              <a:rPr sz="1400" b="1" u="sng" spc="-125" dirty="0">
                <a:solidFill>
                  <a:srgbClr val="282828"/>
                </a:solidFill>
                <a:uFill>
                  <a:solidFill>
                    <a:srgbClr val="282828"/>
                  </a:solidFill>
                </a:uFill>
                <a:latin typeface="Noto Sans CJK KR Bold"/>
                <a:cs typeface="Noto Sans CJK KR Bold"/>
              </a:rPr>
              <a:t>최대</a:t>
            </a:r>
            <a:r>
              <a:rPr sz="1400" b="1" u="sng" spc="-150" dirty="0">
                <a:solidFill>
                  <a:srgbClr val="282828"/>
                </a:solidFill>
                <a:uFill>
                  <a:solidFill>
                    <a:srgbClr val="282828"/>
                  </a:solidFill>
                </a:uFill>
                <a:latin typeface="Noto Sans CJK KR Bold"/>
                <a:cs typeface="Noto Sans CJK KR Bold"/>
              </a:rPr>
              <a:t> </a:t>
            </a:r>
            <a:r>
              <a:rPr sz="1400" b="1" u="sng" spc="-160" dirty="0">
                <a:solidFill>
                  <a:srgbClr val="282828"/>
                </a:solidFill>
                <a:uFill>
                  <a:solidFill>
                    <a:srgbClr val="282828"/>
                  </a:solidFill>
                </a:uFill>
                <a:latin typeface="Noto Sans CJK KR Bold"/>
                <a:cs typeface="Noto Sans CJK KR Bold"/>
              </a:rPr>
              <a:t>근로시간은</a:t>
            </a:r>
            <a:r>
              <a:rPr sz="1400" b="1" u="sng" spc="-170" dirty="0">
                <a:solidFill>
                  <a:srgbClr val="282828"/>
                </a:solidFill>
                <a:uFill>
                  <a:solidFill>
                    <a:srgbClr val="282828"/>
                  </a:solidFill>
                </a:uFill>
                <a:latin typeface="Noto Sans CJK KR Bold"/>
                <a:cs typeface="Noto Sans CJK KR Bold"/>
              </a:rPr>
              <a:t> </a:t>
            </a:r>
            <a:r>
              <a:rPr sz="1400" b="1" u="sng" spc="-85" dirty="0">
                <a:solidFill>
                  <a:srgbClr val="282828"/>
                </a:solidFill>
                <a:uFill>
                  <a:solidFill>
                    <a:srgbClr val="282828"/>
                  </a:solidFill>
                </a:uFill>
                <a:latin typeface="Noto Sans CJK KR Bold"/>
                <a:cs typeface="Noto Sans CJK KR Bold"/>
              </a:rPr>
              <a:t>상이</a:t>
            </a:r>
            <a:r>
              <a:rPr sz="1400" b="0" spc="-85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할수</a:t>
            </a:r>
            <a:r>
              <a:rPr sz="1400" b="0" spc="-160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 </a:t>
            </a:r>
            <a:r>
              <a:rPr sz="1400" b="0" spc="-145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있음)</a:t>
            </a:r>
            <a:endParaRPr sz="1400" dirty="0">
              <a:latin typeface="Noto Sans CJK KR Medium"/>
              <a:cs typeface="Noto Sans CJK KR Medium"/>
            </a:endParaRPr>
          </a:p>
        </p:txBody>
      </p:sp>
      <p:sp>
        <p:nvSpPr>
          <p:cNvPr id="24" name="object 24"/>
          <p:cNvSpPr/>
          <p:nvPr/>
        </p:nvSpPr>
        <p:spPr>
          <a:xfrm>
            <a:off x="2266188" y="3840479"/>
            <a:ext cx="8072755" cy="2711450"/>
          </a:xfrm>
          <a:custGeom>
            <a:avLst/>
            <a:gdLst/>
            <a:ahLst/>
            <a:cxnLst/>
            <a:rect l="l" t="t" r="r" b="b"/>
            <a:pathLst>
              <a:path w="8072755" h="2711450">
                <a:moveTo>
                  <a:pt x="0" y="208915"/>
                </a:moveTo>
                <a:lnTo>
                  <a:pt x="5514" y="160993"/>
                </a:lnTo>
                <a:lnTo>
                  <a:pt x="21223" y="117012"/>
                </a:lnTo>
                <a:lnTo>
                  <a:pt x="45876" y="78223"/>
                </a:lnTo>
                <a:lnTo>
                  <a:pt x="78223" y="45876"/>
                </a:lnTo>
                <a:lnTo>
                  <a:pt x="117012" y="21223"/>
                </a:lnTo>
                <a:lnTo>
                  <a:pt x="160993" y="5514"/>
                </a:lnTo>
                <a:lnTo>
                  <a:pt x="208914" y="0"/>
                </a:lnTo>
                <a:lnTo>
                  <a:pt x="7863713" y="0"/>
                </a:lnTo>
                <a:lnTo>
                  <a:pt x="7911634" y="5514"/>
                </a:lnTo>
                <a:lnTo>
                  <a:pt x="7955615" y="21223"/>
                </a:lnTo>
                <a:lnTo>
                  <a:pt x="7994404" y="45876"/>
                </a:lnTo>
                <a:lnTo>
                  <a:pt x="8026751" y="78223"/>
                </a:lnTo>
                <a:lnTo>
                  <a:pt x="8051404" y="117012"/>
                </a:lnTo>
                <a:lnTo>
                  <a:pt x="8067113" y="160993"/>
                </a:lnTo>
                <a:lnTo>
                  <a:pt x="8072628" y="208915"/>
                </a:lnTo>
                <a:lnTo>
                  <a:pt x="8072628" y="2502293"/>
                </a:lnTo>
                <a:lnTo>
                  <a:pt x="8067113" y="2550194"/>
                </a:lnTo>
                <a:lnTo>
                  <a:pt x="8051404" y="2594166"/>
                </a:lnTo>
                <a:lnTo>
                  <a:pt x="8026751" y="2632953"/>
                </a:lnTo>
                <a:lnTo>
                  <a:pt x="7994404" y="2665304"/>
                </a:lnTo>
                <a:lnTo>
                  <a:pt x="7955615" y="2689963"/>
                </a:lnTo>
                <a:lnTo>
                  <a:pt x="7911634" y="2705679"/>
                </a:lnTo>
                <a:lnTo>
                  <a:pt x="7863713" y="2711196"/>
                </a:lnTo>
                <a:lnTo>
                  <a:pt x="208914" y="2711196"/>
                </a:lnTo>
                <a:lnTo>
                  <a:pt x="160993" y="2705679"/>
                </a:lnTo>
                <a:lnTo>
                  <a:pt x="117012" y="2689963"/>
                </a:lnTo>
                <a:lnTo>
                  <a:pt x="78223" y="2665304"/>
                </a:lnTo>
                <a:lnTo>
                  <a:pt x="45876" y="2632953"/>
                </a:lnTo>
                <a:lnTo>
                  <a:pt x="21223" y="2594166"/>
                </a:lnTo>
                <a:lnTo>
                  <a:pt x="5514" y="2550194"/>
                </a:lnTo>
                <a:lnTo>
                  <a:pt x="0" y="2502293"/>
                </a:lnTo>
                <a:lnTo>
                  <a:pt x="0" y="208915"/>
                </a:lnTo>
                <a:close/>
              </a:path>
            </a:pathLst>
          </a:custGeom>
          <a:ln w="12192">
            <a:solidFill>
              <a:srgbClr val="282828"/>
            </a:solidFill>
            <a:prstDash val="sys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 txBox="1"/>
          <p:nvPr/>
        </p:nvSpPr>
        <p:spPr>
          <a:xfrm>
            <a:off x="5074920" y="5920740"/>
            <a:ext cx="1211580" cy="471170"/>
          </a:xfrm>
          <a:prstGeom prst="rect">
            <a:avLst/>
          </a:prstGeom>
          <a:solidFill>
            <a:srgbClr val="F8F8F8"/>
          </a:solidFill>
          <a:ln w="15240">
            <a:solidFill>
              <a:srgbClr val="282828"/>
            </a:solidFill>
          </a:ln>
        </p:spPr>
        <p:txBody>
          <a:bodyPr vert="horz" wrap="square" lIns="0" tIns="121920" rIns="0" bIns="0" rtlCol="0">
            <a:spAutoFit/>
          </a:bodyPr>
          <a:lstStyle/>
          <a:p>
            <a:pPr marL="332105">
              <a:lnSpc>
                <a:spcPct val="100000"/>
              </a:lnSpc>
              <a:spcBef>
                <a:spcPts val="960"/>
              </a:spcBef>
            </a:pPr>
            <a:r>
              <a:rPr sz="1450" b="0" spc="-110" dirty="0">
                <a:solidFill>
                  <a:srgbClr val="4D4D4D"/>
                </a:solidFill>
                <a:latin typeface="Noto Sans CJK KR Medium"/>
                <a:cs typeface="Noto Sans CJK KR Medium"/>
              </a:rPr>
              <a:t>9,000원</a:t>
            </a:r>
            <a:endParaRPr sz="1450">
              <a:latin typeface="Noto Sans CJK KR Medium"/>
              <a:cs typeface="Noto Sans CJK KR Medium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5081015" y="5439155"/>
            <a:ext cx="1225550" cy="384175"/>
          </a:xfrm>
          <a:prstGeom prst="rect">
            <a:avLst/>
          </a:prstGeom>
          <a:solidFill>
            <a:srgbClr val="282828"/>
          </a:solidFill>
        </p:spPr>
        <p:txBody>
          <a:bodyPr vert="horz" wrap="square" lIns="0" tIns="51435" rIns="0" bIns="0" rtlCol="0">
            <a:spAutoFit/>
          </a:bodyPr>
          <a:lstStyle/>
          <a:p>
            <a:pPr marL="290195">
              <a:lnSpc>
                <a:spcPct val="100000"/>
              </a:lnSpc>
              <a:spcBef>
                <a:spcPts val="405"/>
              </a:spcBef>
            </a:pPr>
            <a:r>
              <a:rPr sz="1600" b="1" spc="-204" dirty="0">
                <a:solidFill>
                  <a:srgbClr val="F8DF51"/>
                </a:solidFill>
                <a:latin typeface="Noto Sans CJK KR Bold"/>
                <a:cs typeface="Noto Sans CJK KR Bold"/>
              </a:rPr>
              <a:t>교내근로</a:t>
            </a:r>
            <a:endParaRPr sz="1600">
              <a:latin typeface="Noto Sans CJK KR Bold"/>
              <a:cs typeface="Noto Sans CJK KR Bold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6387084" y="5920740"/>
            <a:ext cx="1343025" cy="471170"/>
          </a:xfrm>
          <a:prstGeom prst="rect">
            <a:avLst/>
          </a:prstGeom>
          <a:solidFill>
            <a:srgbClr val="F8F8F8"/>
          </a:solidFill>
          <a:ln w="15240">
            <a:solidFill>
              <a:srgbClr val="FF0000"/>
            </a:solidFill>
          </a:ln>
        </p:spPr>
        <p:txBody>
          <a:bodyPr vert="horz" wrap="square" lIns="0" tIns="121920" rIns="0" bIns="0" rtlCol="0">
            <a:spAutoFit/>
          </a:bodyPr>
          <a:lstStyle/>
          <a:p>
            <a:pPr marL="353695">
              <a:lnSpc>
                <a:spcPct val="100000"/>
              </a:lnSpc>
              <a:spcBef>
                <a:spcPts val="960"/>
              </a:spcBef>
            </a:pPr>
            <a:r>
              <a:rPr sz="1450" b="0" spc="-114" dirty="0">
                <a:solidFill>
                  <a:srgbClr val="4D4D4D"/>
                </a:solidFill>
                <a:latin typeface="Noto Sans CJK KR Medium"/>
                <a:cs typeface="Noto Sans CJK KR Medium"/>
              </a:rPr>
              <a:t>11,150원</a:t>
            </a:r>
            <a:endParaRPr sz="1450">
              <a:latin typeface="Noto Sans CJK KR Medium"/>
              <a:cs typeface="Noto Sans CJK KR Medium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6393179" y="5439155"/>
            <a:ext cx="1358265" cy="384175"/>
          </a:xfrm>
          <a:prstGeom prst="rect">
            <a:avLst/>
          </a:prstGeom>
          <a:solidFill>
            <a:srgbClr val="282828"/>
          </a:solidFill>
        </p:spPr>
        <p:txBody>
          <a:bodyPr vert="horz" wrap="square" lIns="0" tIns="81915" rIns="0" bIns="0" rtlCol="0">
            <a:spAutoFit/>
          </a:bodyPr>
          <a:lstStyle/>
          <a:p>
            <a:pPr marL="355600">
              <a:lnSpc>
                <a:spcPct val="100000"/>
              </a:lnSpc>
              <a:spcBef>
                <a:spcPts val="645"/>
              </a:spcBef>
            </a:pPr>
            <a:r>
              <a:rPr sz="1600" b="1" spc="-204" dirty="0">
                <a:solidFill>
                  <a:srgbClr val="F8DF51"/>
                </a:solidFill>
                <a:latin typeface="Noto Sans CJK KR Bold"/>
                <a:cs typeface="Noto Sans CJK KR Bold"/>
              </a:rPr>
              <a:t>교외근로</a:t>
            </a:r>
            <a:endParaRPr sz="1600">
              <a:latin typeface="Noto Sans CJK KR Bold"/>
              <a:cs typeface="Noto Sans CJK KR Bold"/>
            </a:endParaRPr>
          </a:p>
        </p:txBody>
      </p:sp>
      <p:grpSp>
        <p:nvGrpSpPr>
          <p:cNvPr id="29" name="object 29"/>
          <p:cNvGrpSpPr/>
          <p:nvPr/>
        </p:nvGrpSpPr>
        <p:grpSpPr>
          <a:xfrm>
            <a:off x="2244598" y="3555238"/>
            <a:ext cx="1140460" cy="354330"/>
            <a:chOff x="2244598" y="3555238"/>
            <a:chExt cx="1140460" cy="354330"/>
          </a:xfrm>
        </p:grpSpPr>
        <p:sp>
          <p:nvSpPr>
            <p:cNvPr id="30" name="object 30"/>
            <p:cNvSpPr/>
            <p:nvPr/>
          </p:nvSpPr>
          <p:spPr>
            <a:xfrm>
              <a:off x="2250948" y="3561588"/>
              <a:ext cx="1127760" cy="341630"/>
            </a:xfrm>
            <a:custGeom>
              <a:avLst/>
              <a:gdLst/>
              <a:ahLst/>
              <a:cxnLst/>
              <a:rect l="l" t="t" r="r" b="b"/>
              <a:pathLst>
                <a:path w="1127760" h="341629">
                  <a:moveTo>
                    <a:pt x="1070864" y="0"/>
                  </a:moveTo>
                  <a:lnTo>
                    <a:pt x="56895" y="0"/>
                  </a:lnTo>
                  <a:lnTo>
                    <a:pt x="34772" y="4478"/>
                  </a:lnTo>
                  <a:lnTo>
                    <a:pt x="16684" y="16684"/>
                  </a:lnTo>
                  <a:lnTo>
                    <a:pt x="4478" y="34772"/>
                  </a:lnTo>
                  <a:lnTo>
                    <a:pt x="0" y="56895"/>
                  </a:lnTo>
                  <a:lnTo>
                    <a:pt x="0" y="284480"/>
                  </a:lnTo>
                  <a:lnTo>
                    <a:pt x="4478" y="306603"/>
                  </a:lnTo>
                  <a:lnTo>
                    <a:pt x="16684" y="324691"/>
                  </a:lnTo>
                  <a:lnTo>
                    <a:pt x="34772" y="336897"/>
                  </a:lnTo>
                  <a:lnTo>
                    <a:pt x="56895" y="341375"/>
                  </a:lnTo>
                  <a:lnTo>
                    <a:pt x="1070864" y="341375"/>
                  </a:lnTo>
                  <a:lnTo>
                    <a:pt x="1092987" y="336897"/>
                  </a:lnTo>
                  <a:lnTo>
                    <a:pt x="1111075" y="324691"/>
                  </a:lnTo>
                  <a:lnTo>
                    <a:pt x="1123281" y="306603"/>
                  </a:lnTo>
                  <a:lnTo>
                    <a:pt x="1127760" y="284480"/>
                  </a:lnTo>
                  <a:lnTo>
                    <a:pt x="1127760" y="56895"/>
                  </a:lnTo>
                  <a:lnTo>
                    <a:pt x="1123281" y="34772"/>
                  </a:lnTo>
                  <a:lnTo>
                    <a:pt x="1111075" y="16684"/>
                  </a:lnTo>
                  <a:lnTo>
                    <a:pt x="1092987" y="4478"/>
                  </a:lnTo>
                  <a:lnTo>
                    <a:pt x="1070864" y="0"/>
                  </a:lnTo>
                  <a:close/>
                </a:path>
              </a:pathLst>
            </a:custGeom>
            <a:solidFill>
              <a:srgbClr val="28282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object 31"/>
            <p:cNvSpPr/>
            <p:nvPr/>
          </p:nvSpPr>
          <p:spPr>
            <a:xfrm>
              <a:off x="2250948" y="3561588"/>
              <a:ext cx="1127760" cy="341630"/>
            </a:xfrm>
            <a:custGeom>
              <a:avLst/>
              <a:gdLst/>
              <a:ahLst/>
              <a:cxnLst/>
              <a:rect l="l" t="t" r="r" b="b"/>
              <a:pathLst>
                <a:path w="1127760" h="341629">
                  <a:moveTo>
                    <a:pt x="0" y="56895"/>
                  </a:moveTo>
                  <a:lnTo>
                    <a:pt x="4478" y="34772"/>
                  </a:lnTo>
                  <a:lnTo>
                    <a:pt x="16684" y="16684"/>
                  </a:lnTo>
                  <a:lnTo>
                    <a:pt x="34772" y="4478"/>
                  </a:lnTo>
                  <a:lnTo>
                    <a:pt x="56895" y="0"/>
                  </a:lnTo>
                  <a:lnTo>
                    <a:pt x="1070864" y="0"/>
                  </a:lnTo>
                  <a:lnTo>
                    <a:pt x="1092987" y="4478"/>
                  </a:lnTo>
                  <a:lnTo>
                    <a:pt x="1111075" y="16684"/>
                  </a:lnTo>
                  <a:lnTo>
                    <a:pt x="1123281" y="34772"/>
                  </a:lnTo>
                  <a:lnTo>
                    <a:pt x="1127760" y="56895"/>
                  </a:lnTo>
                  <a:lnTo>
                    <a:pt x="1127760" y="284480"/>
                  </a:lnTo>
                  <a:lnTo>
                    <a:pt x="1123281" y="306603"/>
                  </a:lnTo>
                  <a:lnTo>
                    <a:pt x="1111075" y="324691"/>
                  </a:lnTo>
                  <a:lnTo>
                    <a:pt x="1092987" y="336897"/>
                  </a:lnTo>
                  <a:lnTo>
                    <a:pt x="1070864" y="341375"/>
                  </a:lnTo>
                  <a:lnTo>
                    <a:pt x="56895" y="341375"/>
                  </a:lnTo>
                  <a:lnTo>
                    <a:pt x="34772" y="336897"/>
                  </a:lnTo>
                  <a:lnTo>
                    <a:pt x="16684" y="324691"/>
                  </a:lnTo>
                  <a:lnTo>
                    <a:pt x="4478" y="306603"/>
                  </a:lnTo>
                  <a:lnTo>
                    <a:pt x="0" y="284480"/>
                  </a:lnTo>
                  <a:lnTo>
                    <a:pt x="0" y="56895"/>
                  </a:lnTo>
                  <a:close/>
                </a:path>
              </a:pathLst>
            </a:custGeom>
            <a:ln w="12191">
              <a:solidFill>
                <a:srgbClr val="282828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2" name="object 32"/>
          <p:cNvSpPr txBox="1"/>
          <p:nvPr/>
        </p:nvSpPr>
        <p:spPr>
          <a:xfrm>
            <a:off x="2377185" y="3562858"/>
            <a:ext cx="6943090" cy="17602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95"/>
              </a:spcBef>
            </a:pPr>
            <a:r>
              <a:rPr sz="1600" b="1" spc="-220" dirty="0">
                <a:solidFill>
                  <a:srgbClr val="F8DF51"/>
                </a:solidFill>
                <a:latin typeface="Noto Sans CJK KR Bold"/>
                <a:cs typeface="Noto Sans CJK KR Bold"/>
              </a:rPr>
              <a:t>근로장학금</a:t>
            </a:r>
            <a:endParaRPr sz="1600" dirty="0">
              <a:latin typeface="Noto Sans CJK KR Bold"/>
              <a:cs typeface="Noto Sans CJK KR Bold"/>
            </a:endParaRPr>
          </a:p>
          <a:p>
            <a:pPr marL="328295" indent="-287020">
              <a:lnSpc>
                <a:spcPct val="100000"/>
              </a:lnSpc>
              <a:spcBef>
                <a:spcPts val="1425"/>
              </a:spcBef>
              <a:buFont typeface="Arial"/>
              <a:buChar char="•"/>
              <a:tabLst>
                <a:tab pos="328295" algn="l"/>
                <a:tab pos="328930" algn="l"/>
              </a:tabLst>
            </a:pPr>
            <a:r>
              <a:rPr sz="1800" b="1" spc="-210" dirty="0">
                <a:solidFill>
                  <a:srgbClr val="282828"/>
                </a:solidFill>
                <a:latin typeface="Noto Sans CJK KR Bold"/>
                <a:cs typeface="Noto Sans CJK KR Bold"/>
              </a:rPr>
              <a:t>온라인으</a:t>
            </a:r>
            <a:r>
              <a:rPr sz="1800" b="1" spc="-90" dirty="0">
                <a:solidFill>
                  <a:srgbClr val="282828"/>
                </a:solidFill>
                <a:latin typeface="Noto Sans CJK KR Bold"/>
                <a:cs typeface="Noto Sans CJK KR Bold"/>
              </a:rPr>
              <a:t>로</a:t>
            </a:r>
            <a:r>
              <a:rPr sz="1800" b="1" spc="-105" dirty="0">
                <a:solidFill>
                  <a:srgbClr val="282828"/>
                </a:solidFill>
                <a:latin typeface="Noto Sans CJK KR Bold"/>
                <a:cs typeface="Noto Sans CJK KR Bold"/>
              </a:rPr>
              <a:t> </a:t>
            </a:r>
            <a:r>
              <a:rPr sz="1800" b="1" spc="-210" dirty="0">
                <a:solidFill>
                  <a:srgbClr val="282828"/>
                </a:solidFill>
                <a:latin typeface="Noto Sans CJK KR Bold"/>
                <a:cs typeface="Noto Sans CJK KR Bold"/>
              </a:rPr>
              <a:t>등록</a:t>
            </a:r>
            <a:r>
              <a:rPr sz="1800" b="1" spc="-90" dirty="0">
                <a:solidFill>
                  <a:srgbClr val="282828"/>
                </a:solidFill>
                <a:latin typeface="Noto Sans CJK KR Bold"/>
                <a:cs typeface="Noto Sans CJK KR Bold"/>
              </a:rPr>
              <a:t>된</a:t>
            </a:r>
            <a:r>
              <a:rPr sz="1800" b="1" spc="-110" dirty="0">
                <a:solidFill>
                  <a:srgbClr val="282828"/>
                </a:solidFill>
                <a:latin typeface="Noto Sans CJK KR Bold"/>
                <a:cs typeface="Noto Sans CJK KR Bold"/>
              </a:rPr>
              <a:t> </a:t>
            </a:r>
            <a:r>
              <a:rPr sz="1800" b="1" spc="-210" dirty="0">
                <a:solidFill>
                  <a:srgbClr val="282828"/>
                </a:solidFill>
                <a:latin typeface="Noto Sans CJK KR Bold"/>
                <a:cs typeface="Noto Sans CJK KR Bold"/>
              </a:rPr>
              <a:t>출근</a:t>
            </a:r>
            <a:r>
              <a:rPr sz="1800" b="1" spc="-90" dirty="0">
                <a:solidFill>
                  <a:srgbClr val="282828"/>
                </a:solidFill>
                <a:latin typeface="Noto Sans CJK KR Bold"/>
                <a:cs typeface="Noto Sans CJK KR Bold"/>
              </a:rPr>
              <a:t>부</a:t>
            </a:r>
            <a:r>
              <a:rPr sz="1800" b="1" spc="-120" dirty="0">
                <a:solidFill>
                  <a:srgbClr val="282828"/>
                </a:solidFill>
                <a:latin typeface="Noto Sans CJK KR Bold"/>
                <a:cs typeface="Noto Sans CJK KR Bold"/>
              </a:rPr>
              <a:t> </a:t>
            </a:r>
            <a:r>
              <a:rPr sz="1800" b="1" spc="-210" dirty="0">
                <a:solidFill>
                  <a:srgbClr val="282828"/>
                </a:solidFill>
                <a:latin typeface="Noto Sans CJK KR Bold"/>
                <a:cs typeface="Noto Sans CJK KR Bold"/>
              </a:rPr>
              <a:t>시간</a:t>
            </a:r>
            <a:r>
              <a:rPr sz="1800" b="0" spc="-90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에</a:t>
            </a:r>
            <a:r>
              <a:rPr sz="1800" b="0" spc="-105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 </a:t>
            </a:r>
            <a:r>
              <a:rPr sz="1800" b="0" spc="-210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근거하</a:t>
            </a:r>
            <a:r>
              <a:rPr sz="1800" b="0" spc="-90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여</a:t>
            </a:r>
            <a:r>
              <a:rPr sz="1800" b="0" spc="-114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 </a:t>
            </a:r>
            <a:r>
              <a:rPr sz="1800" b="1" spc="-210" dirty="0">
                <a:solidFill>
                  <a:srgbClr val="282828"/>
                </a:solidFill>
                <a:latin typeface="Noto Sans CJK KR Bold"/>
                <a:cs typeface="Noto Sans CJK KR Bold"/>
              </a:rPr>
              <a:t>국가근로장학금</a:t>
            </a:r>
            <a:r>
              <a:rPr sz="1800" b="1" spc="-90" dirty="0">
                <a:solidFill>
                  <a:srgbClr val="282828"/>
                </a:solidFill>
                <a:latin typeface="Noto Sans CJK KR Bold"/>
                <a:cs typeface="Noto Sans CJK KR Bold"/>
              </a:rPr>
              <a:t>을 </a:t>
            </a:r>
            <a:r>
              <a:rPr sz="1800" b="1" spc="-210" dirty="0">
                <a:solidFill>
                  <a:srgbClr val="282828"/>
                </a:solidFill>
                <a:latin typeface="Noto Sans CJK KR Bold"/>
                <a:cs typeface="Noto Sans CJK KR Bold"/>
              </a:rPr>
              <a:t>산정함</a:t>
            </a:r>
            <a:endParaRPr sz="1800" dirty="0">
              <a:latin typeface="Noto Sans CJK KR Bold"/>
              <a:cs typeface="Noto Sans CJK KR Bold"/>
            </a:endParaRPr>
          </a:p>
          <a:p>
            <a:pPr marL="290195">
              <a:lnSpc>
                <a:spcPct val="100000"/>
              </a:lnSpc>
              <a:spcBef>
                <a:spcPts val="470"/>
              </a:spcBef>
            </a:pPr>
            <a:r>
              <a:rPr sz="1400" b="0" spc="-140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※</a:t>
            </a:r>
            <a:r>
              <a:rPr sz="1400" b="0" spc="-155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 </a:t>
            </a:r>
            <a:r>
              <a:rPr sz="1400" b="0" spc="-185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온라</a:t>
            </a:r>
            <a:r>
              <a:rPr sz="1400" b="0" spc="-65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인</a:t>
            </a:r>
            <a:r>
              <a:rPr sz="1400" b="0" spc="-165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 </a:t>
            </a:r>
            <a:r>
              <a:rPr sz="1400" b="0" spc="-185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출근</a:t>
            </a:r>
            <a:r>
              <a:rPr sz="1400" b="0" spc="-65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부</a:t>
            </a:r>
            <a:r>
              <a:rPr sz="1400" b="0" spc="-150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 </a:t>
            </a:r>
            <a:r>
              <a:rPr sz="1400" b="0" spc="-185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미입</a:t>
            </a:r>
            <a:r>
              <a:rPr sz="1400" b="0" spc="-65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력</a:t>
            </a:r>
            <a:r>
              <a:rPr sz="1400" b="0" spc="-150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 </a:t>
            </a:r>
            <a:r>
              <a:rPr sz="1400" b="0" spc="-190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시</a:t>
            </a:r>
            <a:r>
              <a:rPr sz="1400" b="0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,</a:t>
            </a:r>
            <a:r>
              <a:rPr sz="1400" b="0" spc="-165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 </a:t>
            </a:r>
            <a:r>
              <a:rPr sz="1400" b="0" spc="-185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장학</a:t>
            </a:r>
            <a:r>
              <a:rPr sz="1400" b="0" spc="-65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금</a:t>
            </a:r>
            <a:r>
              <a:rPr sz="1400" b="0" spc="-150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 </a:t>
            </a:r>
            <a:r>
              <a:rPr sz="1400" b="0" spc="-185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지급</a:t>
            </a:r>
            <a:r>
              <a:rPr sz="1400" b="0" spc="-65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이</a:t>
            </a:r>
            <a:r>
              <a:rPr sz="1400" b="0" spc="-150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 </a:t>
            </a:r>
            <a:r>
              <a:rPr sz="1400" b="0" spc="-185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불가능함으</a:t>
            </a:r>
            <a:r>
              <a:rPr sz="1400" b="0" spc="-65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로</a:t>
            </a:r>
            <a:r>
              <a:rPr sz="1400" b="0" spc="-165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 </a:t>
            </a:r>
            <a:r>
              <a:rPr sz="1400" b="0" spc="-185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근로활</a:t>
            </a:r>
            <a:r>
              <a:rPr sz="1400" b="0" spc="-65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동</a:t>
            </a:r>
            <a:r>
              <a:rPr sz="1400" b="0" spc="-150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 </a:t>
            </a:r>
            <a:r>
              <a:rPr sz="1400" b="0" spc="-185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전후</a:t>
            </a:r>
            <a:r>
              <a:rPr sz="1400" b="0" spc="-65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로</a:t>
            </a:r>
            <a:r>
              <a:rPr sz="1400" b="0" spc="-150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 </a:t>
            </a:r>
            <a:r>
              <a:rPr sz="1400" b="0" spc="-185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출근부</a:t>
            </a:r>
            <a:r>
              <a:rPr sz="1400" b="0" spc="-65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를</a:t>
            </a:r>
            <a:r>
              <a:rPr sz="1400" b="0" spc="-165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 </a:t>
            </a:r>
            <a:r>
              <a:rPr sz="1400" b="0" spc="-185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반드</a:t>
            </a:r>
            <a:r>
              <a:rPr sz="1400" b="0" spc="-65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시</a:t>
            </a:r>
            <a:r>
              <a:rPr sz="1400" b="0" spc="-150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 </a:t>
            </a:r>
            <a:r>
              <a:rPr sz="1400" b="0" spc="-185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입력해</a:t>
            </a:r>
            <a:r>
              <a:rPr sz="1400" b="0" spc="-65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야</a:t>
            </a:r>
            <a:r>
              <a:rPr sz="1400" b="0" spc="-150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 </a:t>
            </a:r>
            <a:r>
              <a:rPr sz="1400" b="0" spc="-65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함</a:t>
            </a:r>
            <a:endParaRPr sz="1400" dirty="0">
              <a:latin typeface="Noto Sans CJK KR Medium"/>
              <a:cs typeface="Noto Sans CJK KR Medium"/>
            </a:endParaRPr>
          </a:p>
          <a:p>
            <a:pPr marL="67945">
              <a:lnSpc>
                <a:spcPts val="2030"/>
              </a:lnSpc>
              <a:spcBef>
                <a:spcPts val="200"/>
              </a:spcBef>
            </a:pPr>
            <a:r>
              <a:rPr sz="1400" dirty="0">
                <a:solidFill>
                  <a:srgbClr val="FFFFFF"/>
                </a:solidFill>
                <a:latin typeface="맑은 고딕"/>
                <a:cs typeface="맑은 고딕"/>
              </a:rPr>
              <a:t>근로장학금</a:t>
            </a:r>
            <a:r>
              <a:rPr sz="1400" spc="-35" dirty="0">
                <a:solidFill>
                  <a:srgbClr val="FFFFFF"/>
                </a:solidFill>
                <a:latin typeface="맑은 고딕"/>
                <a:cs typeface="맑은 고딕"/>
              </a:rPr>
              <a:t> </a:t>
            </a:r>
            <a:r>
              <a:rPr sz="1400" dirty="0">
                <a:solidFill>
                  <a:srgbClr val="FFFFFF"/>
                </a:solidFill>
                <a:latin typeface="맑은 고딕"/>
                <a:cs typeface="맑은 고딕"/>
              </a:rPr>
              <a:t>지급액:</a:t>
            </a:r>
            <a:r>
              <a:rPr sz="1400" spc="-15" dirty="0">
                <a:solidFill>
                  <a:srgbClr val="FFFFFF"/>
                </a:solidFill>
                <a:latin typeface="맑은 고딕"/>
                <a:cs typeface="맑은 고딕"/>
              </a:rPr>
              <a:t> </a:t>
            </a:r>
            <a:r>
              <a:rPr sz="1400" dirty="0">
                <a:solidFill>
                  <a:srgbClr val="FFFFFF"/>
                </a:solidFill>
                <a:latin typeface="맑은 고딕"/>
                <a:cs typeface="맑은 고딕"/>
              </a:rPr>
              <a:t>“시급</a:t>
            </a:r>
            <a:r>
              <a:rPr sz="1400" spc="-40" dirty="0">
                <a:solidFill>
                  <a:srgbClr val="FFFFFF"/>
                </a:solidFill>
                <a:latin typeface="맑은 고딕"/>
                <a:cs typeface="맑은 고딕"/>
              </a:rPr>
              <a:t> </a:t>
            </a:r>
            <a:r>
              <a:rPr sz="1400" dirty="0">
                <a:solidFill>
                  <a:srgbClr val="FFFFFF"/>
                </a:solidFill>
                <a:latin typeface="맑은 고딕"/>
                <a:cs typeface="맑은 고딕"/>
              </a:rPr>
              <a:t>단가</a:t>
            </a:r>
            <a:r>
              <a:rPr sz="1400" spc="-20" dirty="0">
                <a:solidFill>
                  <a:srgbClr val="FFFFFF"/>
                </a:solidFill>
                <a:latin typeface="맑은 고딕"/>
                <a:cs typeface="맑은 고딕"/>
              </a:rPr>
              <a:t> </a:t>
            </a:r>
            <a:r>
              <a:rPr sz="1400" dirty="0">
                <a:solidFill>
                  <a:srgbClr val="FFFFFF"/>
                </a:solidFill>
                <a:latin typeface="맑은 고딕"/>
                <a:cs typeface="맑은 고딕"/>
              </a:rPr>
              <a:t>×</a:t>
            </a:r>
            <a:r>
              <a:rPr sz="1400" spc="-20" dirty="0">
                <a:solidFill>
                  <a:srgbClr val="FFFFFF"/>
                </a:solidFill>
                <a:latin typeface="맑은 고딕"/>
                <a:cs typeface="맑은 고딕"/>
              </a:rPr>
              <a:t> </a:t>
            </a:r>
            <a:r>
              <a:rPr sz="1400" spc="5" dirty="0">
                <a:solidFill>
                  <a:srgbClr val="FFFFFF"/>
                </a:solidFill>
                <a:latin typeface="맑은 고딕"/>
                <a:cs typeface="맑은 고딕"/>
              </a:rPr>
              <a:t>인정</a:t>
            </a:r>
            <a:r>
              <a:rPr sz="1400" spc="-25" dirty="0">
                <a:solidFill>
                  <a:srgbClr val="FFFFFF"/>
                </a:solidFill>
                <a:latin typeface="맑은 고딕"/>
                <a:cs typeface="맑은 고딕"/>
              </a:rPr>
              <a:t> </a:t>
            </a:r>
            <a:r>
              <a:rPr sz="1400" spc="-5" dirty="0">
                <a:solidFill>
                  <a:srgbClr val="FFFFFF"/>
                </a:solidFill>
                <a:latin typeface="맑은 고딕"/>
                <a:cs typeface="맑은 고딕"/>
              </a:rPr>
              <a:t>근</a:t>
            </a:r>
            <a:r>
              <a:rPr sz="1800" spc="-5" dirty="0">
                <a:solidFill>
                  <a:srgbClr val="FFFFFF"/>
                </a:solidFill>
                <a:latin typeface="맑은 고딕"/>
                <a:cs typeface="맑은 고딕"/>
              </a:rPr>
              <a:t>로시간</a:t>
            </a:r>
            <a:r>
              <a:rPr sz="1800" spc="-7" baseline="25462" dirty="0">
                <a:solidFill>
                  <a:srgbClr val="FFFFFF"/>
                </a:solidFill>
                <a:latin typeface="맑은 고딕"/>
                <a:cs typeface="맑은 고딕"/>
              </a:rPr>
              <a:t>*</a:t>
            </a:r>
            <a:r>
              <a:rPr sz="1800" spc="-5" dirty="0">
                <a:solidFill>
                  <a:srgbClr val="FFFFFF"/>
                </a:solidFill>
                <a:latin typeface="맑은 고딕"/>
                <a:cs typeface="맑은 고딕"/>
              </a:rPr>
              <a:t>”</a:t>
            </a:r>
            <a:endParaRPr sz="1800" dirty="0">
              <a:latin typeface="맑은 고딕"/>
              <a:cs typeface="맑은 고딕"/>
            </a:endParaRPr>
          </a:p>
          <a:p>
            <a:pPr marL="328295" indent="-287020">
              <a:lnSpc>
                <a:spcPts val="2030"/>
              </a:lnSpc>
              <a:buFont typeface="Arial"/>
              <a:buChar char="•"/>
              <a:tabLst>
                <a:tab pos="328295" algn="l"/>
                <a:tab pos="328930" algn="l"/>
              </a:tabLst>
            </a:pPr>
            <a:r>
              <a:rPr sz="1800" b="1" spc="-175" dirty="0">
                <a:solidFill>
                  <a:srgbClr val="282828"/>
                </a:solidFill>
                <a:latin typeface="Noto Sans CJK KR Bold"/>
                <a:cs typeface="Noto Sans CJK KR Bold"/>
              </a:rPr>
              <a:t>3</a:t>
            </a:r>
            <a:r>
              <a:rPr sz="1800" b="1" spc="-180" dirty="0">
                <a:solidFill>
                  <a:srgbClr val="282828"/>
                </a:solidFill>
                <a:latin typeface="Noto Sans CJK KR Bold"/>
                <a:cs typeface="Noto Sans CJK KR Bold"/>
              </a:rPr>
              <a:t>0</a:t>
            </a:r>
            <a:r>
              <a:rPr sz="1800" b="1" spc="-90" dirty="0">
                <a:solidFill>
                  <a:srgbClr val="282828"/>
                </a:solidFill>
                <a:latin typeface="Noto Sans CJK KR Bold"/>
                <a:cs typeface="Noto Sans CJK KR Bold"/>
              </a:rPr>
              <a:t>분</a:t>
            </a:r>
            <a:r>
              <a:rPr sz="1800" b="1" spc="-105" dirty="0">
                <a:solidFill>
                  <a:srgbClr val="282828"/>
                </a:solidFill>
                <a:latin typeface="Noto Sans CJK KR Bold"/>
                <a:cs typeface="Noto Sans CJK KR Bold"/>
              </a:rPr>
              <a:t> </a:t>
            </a:r>
            <a:r>
              <a:rPr sz="1800" b="1" spc="-210" dirty="0">
                <a:solidFill>
                  <a:srgbClr val="282828"/>
                </a:solidFill>
                <a:latin typeface="Noto Sans CJK KR Bold"/>
                <a:cs typeface="Noto Sans CJK KR Bold"/>
              </a:rPr>
              <a:t>단위</a:t>
            </a:r>
            <a:r>
              <a:rPr sz="1800" b="1" spc="-90" dirty="0">
                <a:solidFill>
                  <a:srgbClr val="282828"/>
                </a:solidFill>
                <a:latin typeface="Noto Sans CJK KR Bold"/>
                <a:cs typeface="Noto Sans CJK KR Bold"/>
              </a:rPr>
              <a:t>가</a:t>
            </a:r>
            <a:r>
              <a:rPr sz="1800" b="1" spc="-120" dirty="0">
                <a:solidFill>
                  <a:srgbClr val="282828"/>
                </a:solidFill>
                <a:latin typeface="Noto Sans CJK KR Bold"/>
                <a:cs typeface="Noto Sans CJK KR Bold"/>
              </a:rPr>
              <a:t> </a:t>
            </a:r>
            <a:r>
              <a:rPr sz="1800" b="1" spc="-210" dirty="0">
                <a:solidFill>
                  <a:srgbClr val="282828"/>
                </a:solidFill>
                <a:latin typeface="Noto Sans CJK KR Bold"/>
                <a:cs typeface="Noto Sans CJK KR Bold"/>
              </a:rPr>
              <a:t>기준</a:t>
            </a:r>
            <a:r>
              <a:rPr sz="1800" b="0" spc="-210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이며</a:t>
            </a:r>
            <a:r>
              <a:rPr sz="1800" b="0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,</a:t>
            </a:r>
            <a:r>
              <a:rPr sz="1800" b="0" spc="-105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 </a:t>
            </a:r>
            <a:r>
              <a:rPr sz="1800" b="0" spc="-210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월</a:t>
            </a:r>
            <a:r>
              <a:rPr sz="1800" b="0" spc="-90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별</a:t>
            </a:r>
            <a:r>
              <a:rPr sz="1800" b="0" spc="-114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 </a:t>
            </a:r>
            <a:r>
              <a:rPr sz="1800" b="0" spc="-90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총</a:t>
            </a:r>
            <a:r>
              <a:rPr sz="1800" b="0" spc="-114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 </a:t>
            </a:r>
            <a:r>
              <a:rPr sz="1800" b="0" spc="-210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근로시간</a:t>
            </a:r>
            <a:r>
              <a:rPr sz="1800" b="0" spc="-90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에</a:t>
            </a:r>
            <a:r>
              <a:rPr sz="1800" b="0" spc="-105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 </a:t>
            </a:r>
            <a:r>
              <a:rPr sz="1800" b="0" spc="-210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따</a:t>
            </a:r>
            <a:r>
              <a:rPr sz="1800" b="0" spc="-90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라</a:t>
            </a:r>
            <a:r>
              <a:rPr sz="1800" b="0" spc="-114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 </a:t>
            </a:r>
            <a:r>
              <a:rPr sz="1800" b="0" spc="-210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인</a:t>
            </a:r>
            <a:r>
              <a:rPr sz="1800" b="0" spc="-90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정</a:t>
            </a:r>
            <a:r>
              <a:rPr sz="1800" b="0" spc="-105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 </a:t>
            </a:r>
            <a:r>
              <a:rPr sz="1800" b="0" spc="-210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근로시간</a:t>
            </a:r>
            <a:r>
              <a:rPr sz="1800" b="0" spc="-90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이</a:t>
            </a:r>
            <a:r>
              <a:rPr sz="1800" b="0" spc="-100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 </a:t>
            </a:r>
            <a:r>
              <a:rPr sz="1800" b="0" spc="-210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달라</a:t>
            </a:r>
            <a:r>
              <a:rPr sz="1800" b="0" spc="-90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질</a:t>
            </a:r>
            <a:r>
              <a:rPr sz="1800" b="0" spc="-114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 </a:t>
            </a:r>
            <a:r>
              <a:rPr sz="1800" b="0" spc="-90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수</a:t>
            </a:r>
            <a:r>
              <a:rPr sz="1800" b="0" spc="-114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 </a:t>
            </a:r>
            <a:r>
              <a:rPr sz="1800" b="0" spc="-210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있음</a:t>
            </a:r>
            <a:endParaRPr sz="1800" dirty="0">
              <a:latin typeface="Noto Sans CJK KR Medium"/>
              <a:cs typeface="Noto Sans CJK KR Medium"/>
            </a:endParaRPr>
          </a:p>
          <a:p>
            <a:pPr marL="327025">
              <a:lnSpc>
                <a:spcPct val="100000"/>
              </a:lnSpc>
              <a:spcBef>
                <a:spcPts val="65"/>
              </a:spcBef>
            </a:pPr>
            <a:r>
              <a:rPr sz="1400" b="0" spc="-140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※</a:t>
            </a:r>
            <a:r>
              <a:rPr sz="1400" b="0" spc="-165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 </a:t>
            </a:r>
            <a:r>
              <a:rPr sz="1400" b="0" spc="20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월총</a:t>
            </a:r>
            <a:r>
              <a:rPr sz="1400" b="0" spc="-160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 근로시간이</a:t>
            </a:r>
            <a:r>
              <a:rPr sz="1400" b="0" spc="-150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 </a:t>
            </a:r>
            <a:r>
              <a:rPr sz="1400" b="0" spc="-130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40시간</a:t>
            </a:r>
            <a:r>
              <a:rPr sz="1400" b="0" spc="-160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 </a:t>
            </a:r>
            <a:r>
              <a:rPr sz="1400" b="0" spc="-130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45분일</a:t>
            </a:r>
            <a:r>
              <a:rPr sz="1400" b="0" spc="-175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 </a:t>
            </a:r>
            <a:r>
              <a:rPr sz="1400" b="0" spc="-125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경우,</a:t>
            </a:r>
            <a:r>
              <a:rPr sz="1400" b="0" spc="-150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 </a:t>
            </a:r>
            <a:r>
              <a:rPr sz="1400" b="0" spc="-130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40시간</a:t>
            </a:r>
            <a:r>
              <a:rPr sz="1400" b="0" spc="-160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 </a:t>
            </a:r>
            <a:r>
              <a:rPr sz="1400" b="0" spc="-145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30분만큼의</a:t>
            </a:r>
            <a:r>
              <a:rPr sz="1400" b="0" spc="-165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 </a:t>
            </a:r>
            <a:r>
              <a:rPr sz="1400" b="0" spc="-155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장학금을</a:t>
            </a:r>
            <a:r>
              <a:rPr sz="1400" b="0" spc="-150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 </a:t>
            </a:r>
            <a:r>
              <a:rPr sz="1400" b="0" spc="-155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지급함(15분</a:t>
            </a:r>
            <a:r>
              <a:rPr sz="1400" b="0" spc="-160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 </a:t>
            </a:r>
            <a:r>
              <a:rPr sz="1400" b="0" spc="-145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절사)</a:t>
            </a:r>
            <a:endParaRPr sz="1400" dirty="0">
              <a:latin typeface="Noto Sans CJK KR Medium"/>
              <a:cs typeface="Noto Sans CJK KR Medium"/>
            </a:endParaRPr>
          </a:p>
        </p:txBody>
      </p:sp>
      <p:sp>
        <p:nvSpPr>
          <p:cNvPr id="34" name="object 34"/>
          <p:cNvSpPr/>
          <p:nvPr/>
        </p:nvSpPr>
        <p:spPr>
          <a:xfrm>
            <a:off x="4076700" y="6015227"/>
            <a:ext cx="911860" cy="379730"/>
          </a:xfrm>
          <a:custGeom>
            <a:avLst/>
            <a:gdLst/>
            <a:ahLst/>
            <a:cxnLst/>
            <a:rect l="l" t="t" r="r" b="b"/>
            <a:pathLst>
              <a:path w="911860" h="379729">
                <a:moveTo>
                  <a:pt x="646176" y="18034"/>
                </a:moveTo>
                <a:lnTo>
                  <a:pt x="644740" y="11023"/>
                </a:lnTo>
                <a:lnTo>
                  <a:pt x="640867" y="5283"/>
                </a:lnTo>
                <a:lnTo>
                  <a:pt x="635127" y="1422"/>
                </a:lnTo>
                <a:lnTo>
                  <a:pt x="628142" y="0"/>
                </a:lnTo>
                <a:lnTo>
                  <a:pt x="239014" y="0"/>
                </a:lnTo>
                <a:lnTo>
                  <a:pt x="232016" y="1422"/>
                </a:lnTo>
                <a:lnTo>
                  <a:pt x="226275" y="5283"/>
                </a:lnTo>
                <a:lnTo>
                  <a:pt x="222402" y="11023"/>
                </a:lnTo>
                <a:lnTo>
                  <a:pt x="220980" y="18034"/>
                </a:lnTo>
                <a:lnTo>
                  <a:pt x="220980" y="90170"/>
                </a:lnTo>
                <a:lnTo>
                  <a:pt x="222402" y="97193"/>
                </a:lnTo>
                <a:lnTo>
                  <a:pt x="226275" y="102920"/>
                </a:lnTo>
                <a:lnTo>
                  <a:pt x="232016" y="106794"/>
                </a:lnTo>
                <a:lnTo>
                  <a:pt x="239014" y="108204"/>
                </a:lnTo>
                <a:lnTo>
                  <a:pt x="628142" y="108204"/>
                </a:lnTo>
                <a:lnTo>
                  <a:pt x="635127" y="106794"/>
                </a:lnTo>
                <a:lnTo>
                  <a:pt x="640867" y="102920"/>
                </a:lnTo>
                <a:lnTo>
                  <a:pt x="644740" y="97193"/>
                </a:lnTo>
                <a:lnTo>
                  <a:pt x="646176" y="90170"/>
                </a:lnTo>
                <a:lnTo>
                  <a:pt x="646176" y="18034"/>
                </a:lnTo>
                <a:close/>
              </a:path>
              <a:path w="911860" h="379729">
                <a:moveTo>
                  <a:pt x="911352" y="288036"/>
                </a:moveTo>
                <a:lnTo>
                  <a:pt x="909916" y="280924"/>
                </a:lnTo>
                <a:lnTo>
                  <a:pt x="906018" y="275107"/>
                </a:lnTo>
                <a:lnTo>
                  <a:pt x="900201" y="271195"/>
                </a:lnTo>
                <a:lnTo>
                  <a:pt x="893064" y="269748"/>
                </a:lnTo>
                <a:lnTo>
                  <a:pt x="18288" y="269748"/>
                </a:lnTo>
                <a:lnTo>
                  <a:pt x="11137" y="271195"/>
                </a:lnTo>
                <a:lnTo>
                  <a:pt x="5334" y="275107"/>
                </a:lnTo>
                <a:lnTo>
                  <a:pt x="1422" y="280924"/>
                </a:lnTo>
                <a:lnTo>
                  <a:pt x="0" y="288036"/>
                </a:lnTo>
                <a:lnTo>
                  <a:pt x="0" y="361188"/>
                </a:lnTo>
                <a:lnTo>
                  <a:pt x="1422" y="368312"/>
                </a:lnTo>
                <a:lnTo>
                  <a:pt x="5334" y="374129"/>
                </a:lnTo>
                <a:lnTo>
                  <a:pt x="11137" y="378040"/>
                </a:lnTo>
                <a:lnTo>
                  <a:pt x="18288" y="379476"/>
                </a:lnTo>
                <a:lnTo>
                  <a:pt x="893064" y="379476"/>
                </a:lnTo>
                <a:lnTo>
                  <a:pt x="900201" y="378040"/>
                </a:lnTo>
                <a:lnTo>
                  <a:pt x="906018" y="374129"/>
                </a:lnTo>
                <a:lnTo>
                  <a:pt x="909916" y="368312"/>
                </a:lnTo>
                <a:lnTo>
                  <a:pt x="911352" y="361188"/>
                </a:lnTo>
                <a:lnTo>
                  <a:pt x="911352" y="288036"/>
                </a:lnTo>
                <a:close/>
              </a:path>
            </a:pathLst>
          </a:custGeom>
          <a:solidFill>
            <a:srgbClr val="00AFEF">
              <a:alpha val="10195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 txBox="1"/>
          <p:nvPr/>
        </p:nvSpPr>
        <p:spPr>
          <a:xfrm>
            <a:off x="7817866" y="6211316"/>
            <a:ext cx="1240155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endParaRPr sz="1200" dirty="0">
              <a:latin typeface="나눔고딕"/>
              <a:cs typeface="나눔고딕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12016993" y="6541865"/>
            <a:ext cx="84455" cy="20320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5"/>
              </a:spcBef>
            </a:pPr>
            <a:r>
              <a:rPr sz="1200" dirty="0">
                <a:solidFill>
                  <a:srgbClr val="888888"/>
                </a:solidFill>
                <a:latin typeface="맑은 고딕"/>
                <a:cs typeface="맑은 고딕"/>
              </a:rPr>
              <a:t>5</a:t>
            </a:r>
            <a:endParaRPr sz="1200">
              <a:latin typeface="맑은 고딕"/>
              <a:cs typeface="맑은 고딕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11978893" y="6529165"/>
            <a:ext cx="173355" cy="228600"/>
          </a:xfrm>
          <a:prstGeom prst="rect">
            <a:avLst/>
          </a:prstGeom>
        </p:spPr>
        <p:txBody>
          <a:bodyPr vert="horz" wrap="square" lIns="0" tIns="26034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204"/>
              </a:spcBef>
            </a:pPr>
            <a:fld id="{81D60167-4931-47E6-BA6A-407CBD079E47}" type="slidenum">
              <a:rPr sz="1200" dirty="0">
                <a:solidFill>
                  <a:srgbClr val="888888"/>
                </a:solidFill>
                <a:latin typeface="맑은 고딕"/>
                <a:cs typeface="맑은 고딕"/>
              </a:rPr>
              <a:t>2</a:t>
            </a:fld>
            <a:endParaRPr sz="1200">
              <a:latin typeface="맑은 고딕"/>
              <a:cs typeface="맑은 고딕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6026939" y="1768758"/>
            <a:ext cx="4232130" cy="58477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ko-KR" altLang="en-US" sz="1600" b="1" dirty="0" smtClean="0"/>
              <a:t>근로기간 </a:t>
            </a:r>
            <a:r>
              <a:rPr lang="en-US" altLang="ko-KR" sz="1600" b="1" dirty="0" smtClean="0"/>
              <a:t>: 2021.12.20(</a:t>
            </a:r>
            <a:r>
              <a:rPr lang="ko-KR" altLang="en-US" sz="1600" b="1" dirty="0" smtClean="0"/>
              <a:t>월</a:t>
            </a:r>
            <a:r>
              <a:rPr lang="en-US" altLang="ko-KR" sz="1600" b="1" dirty="0" smtClean="0"/>
              <a:t>) ~ 2022.02.18(</a:t>
            </a:r>
            <a:r>
              <a:rPr lang="ko-KR" altLang="en-US" sz="1600" b="1" dirty="0" smtClean="0"/>
              <a:t>금</a:t>
            </a:r>
            <a:r>
              <a:rPr lang="en-US" altLang="ko-KR" sz="1600" b="1" dirty="0" smtClean="0"/>
              <a:t>)</a:t>
            </a:r>
          </a:p>
          <a:p>
            <a:r>
              <a:rPr lang="en-US" altLang="ko-KR" sz="1600" b="1" dirty="0" smtClean="0"/>
              <a:t>※ </a:t>
            </a:r>
            <a:r>
              <a:rPr lang="ko-KR" altLang="en-US" sz="1600" b="1" dirty="0" smtClean="0"/>
              <a:t>현장실습유형은 </a:t>
            </a:r>
            <a:r>
              <a:rPr lang="en-US" altLang="ko-KR" sz="1600" b="1" dirty="0" smtClean="0"/>
              <a:t>22.01.20(</a:t>
            </a:r>
            <a:r>
              <a:rPr lang="ko-KR" altLang="en-US" sz="1600" b="1" dirty="0" smtClean="0"/>
              <a:t>목</a:t>
            </a:r>
            <a:r>
              <a:rPr lang="en-US" altLang="ko-KR" sz="1600" b="1" dirty="0" smtClean="0"/>
              <a:t>) ~ </a:t>
            </a:r>
            <a:endParaRPr lang="ko-KR" altLang="en-US" sz="1600" b="1" dirty="0"/>
          </a:p>
        </p:txBody>
      </p:sp>
      <p:sp>
        <p:nvSpPr>
          <p:cNvPr id="38" name="TextBox 37"/>
          <p:cNvSpPr txBox="1"/>
          <p:nvPr/>
        </p:nvSpPr>
        <p:spPr>
          <a:xfrm>
            <a:off x="425194" y="1007775"/>
            <a:ext cx="1551814" cy="36933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ko-KR" altLang="en-US" dirty="0" smtClean="0"/>
              <a:t>가이드북 </a:t>
            </a:r>
            <a:r>
              <a:rPr lang="en-US" altLang="ko-KR" dirty="0" smtClean="0"/>
              <a:t>P. 6</a:t>
            </a:r>
          </a:p>
        </p:txBody>
      </p:sp>
    </p:spTree>
    <p:extLst>
      <p:ext uri="{BB962C8B-B14F-4D97-AF65-F5344CB8AC3E}">
        <p14:creationId xmlns:p14="http://schemas.microsoft.com/office/powerpoint/2010/main" val="1904393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7998"/>
          </a:xfrm>
          <a:prstGeom prst="rect">
            <a:avLst/>
          </a:prstGeom>
        </p:spPr>
      </p:pic>
      <p:pic>
        <p:nvPicPr>
          <p:cNvPr id="6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2"/>
            <a:ext cx="12192000" cy="6857998"/>
          </a:xfrm>
          <a:prstGeom prst="rect">
            <a:avLst/>
          </a:prstGeom>
        </p:spPr>
      </p:pic>
      <p:pic>
        <p:nvPicPr>
          <p:cNvPr id="7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143743" y="166115"/>
            <a:ext cx="1866900" cy="699515"/>
          </a:xfrm>
          <a:prstGeom prst="rect">
            <a:avLst/>
          </a:prstGeom>
        </p:spPr>
      </p:pic>
      <p:sp>
        <p:nvSpPr>
          <p:cNvPr id="9" name="object 5"/>
          <p:cNvSpPr/>
          <p:nvPr/>
        </p:nvSpPr>
        <p:spPr>
          <a:xfrm>
            <a:off x="0" y="306324"/>
            <a:ext cx="2935605" cy="251460"/>
          </a:xfrm>
          <a:custGeom>
            <a:avLst/>
            <a:gdLst/>
            <a:ahLst/>
            <a:cxnLst/>
            <a:rect l="l" t="t" r="r" b="b"/>
            <a:pathLst>
              <a:path w="2935605" h="251459">
                <a:moveTo>
                  <a:pt x="2935224" y="0"/>
                </a:moveTo>
                <a:lnTo>
                  <a:pt x="0" y="0"/>
                </a:lnTo>
                <a:lnTo>
                  <a:pt x="0" y="251460"/>
                </a:lnTo>
                <a:lnTo>
                  <a:pt x="2935224" y="251460"/>
                </a:lnTo>
                <a:lnTo>
                  <a:pt x="2935224" y="0"/>
                </a:lnTo>
                <a:close/>
              </a:path>
            </a:pathLst>
          </a:custGeom>
          <a:solidFill>
            <a:srgbClr val="6FAC46">
              <a:alpha val="14901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7"/>
          <p:cNvSpPr txBox="1">
            <a:spLocks/>
          </p:cNvSpPr>
          <p:nvPr/>
        </p:nvSpPr>
        <p:spPr>
          <a:xfrm>
            <a:off x="499973" y="283091"/>
            <a:ext cx="9930130" cy="289823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434590" algn="l"/>
                <a:tab pos="9916795" algn="l"/>
              </a:tabLst>
            </a:pPr>
            <a:r>
              <a:rPr lang="en-US" altLang="ko-KR" sz="1800" spc="-50" dirty="0">
                <a:latin typeface="The정고딕150" panose="02020603020101020101" pitchFamily="18" charset="-127"/>
                <a:ea typeface="The정고딕150" panose="02020603020101020101" pitchFamily="18" charset="-127"/>
              </a:rPr>
              <a:t>2</a:t>
            </a:r>
            <a:r>
              <a:rPr lang="en-US" altLang="ko-KR" sz="1800" spc="-50" dirty="0" smtClean="0">
                <a:latin typeface="The정고딕150" panose="02020603020101020101" pitchFamily="18" charset="-127"/>
                <a:ea typeface="The정고딕150" panose="02020603020101020101" pitchFamily="18" charset="-127"/>
              </a:rPr>
              <a:t>.</a:t>
            </a:r>
            <a:r>
              <a:rPr lang="ko-KR" altLang="en-US" sz="1800" spc="85" dirty="0" smtClean="0">
                <a:latin typeface="The정고딕150" panose="02020603020101020101" pitchFamily="18" charset="-127"/>
                <a:ea typeface="The정고딕150" panose="02020603020101020101" pitchFamily="18" charset="-127"/>
              </a:rPr>
              <a:t> </a:t>
            </a:r>
            <a:r>
              <a:rPr lang="ko-KR" altLang="en-US" sz="1800" spc="-85" dirty="0" err="1" smtClean="0">
                <a:latin typeface="The정고딕150" panose="02020603020101020101" pitchFamily="18" charset="-127"/>
                <a:ea typeface="The정고딕150" panose="02020603020101020101" pitchFamily="18" charset="-127"/>
              </a:rPr>
              <a:t>수기출근부</a:t>
            </a:r>
            <a:r>
              <a:rPr lang="ko-KR" altLang="en-US" sz="1800" spc="-85" dirty="0" smtClean="0">
                <a:latin typeface="The정고딕150" panose="02020603020101020101" pitchFamily="18" charset="-127"/>
                <a:ea typeface="The정고딕150" panose="02020603020101020101" pitchFamily="18" charset="-127"/>
              </a:rPr>
              <a:t> 작성</a:t>
            </a:r>
            <a:r>
              <a:rPr lang="en-US" altLang="ko-KR" sz="1800" spc="-85" dirty="0" smtClean="0"/>
              <a:t>	</a:t>
            </a:r>
            <a:r>
              <a:rPr lang="ko-KR" altLang="en-US" sz="1800" u="sng" spc="25" dirty="0" smtClean="0">
                <a:uFill>
                  <a:solidFill>
                    <a:srgbClr val="929292"/>
                  </a:solidFill>
                </a:uFill>
              </a:rPr>
              <a:t> </a:t>
            </a:r>
            <a:r>
              <a:rPr lang="ko-KR" altLang="en-US" sz="1800" u="sng" spc="-85" dirty="0" smtClean="0">
                <a:uFill>
                  <a:solidFill>
                    <a:srgbClr val="929292"/>
                  </a:solidFill>
                </a:uFill>
              </a:rPr>
              <a:t>	</a:t>
            </a:r>
            <a:endParaRPr lang="ko-KR" altLang="en-US" sz="1800" dirty="0"/>
          </a:p>
        </p:txBody>
      </p:sp>
      <p:sp>
        <p:nvSpPr>
          <p:cNvPr id="11" name="object 6"/>
          <p:cNvSpPr/>
          <p:nvPr/>
        </p:nvSpPr>
        <p:spPr>
          <a:xfrm>
            <a:off x="379475" y="350520"/>
            <a:ext cx="45720" cy="207645"/>
          </a:xfrm>
          <a:custGeom>
            <a:avLst/>
            <a:gdLst/>
            <a:ahLst/>
            <a:cxnLst/>
            <a:rect l="l" t="t" r="r" b="b"/>
            <a:pathLst>
              <a:path w="45720" h="207645">
                <a:moveTo>
                  <a:pt x="45719" y="0"/>
                </a:moveTo>
                <a:lnTo>
                  <a:pt x="0" y="0"/>
                </a:lnTo>
                <a:lnTo>
                  <a:pt x="0" y="207263"/>
                </a:lnTo>
                <a:lnTo>
                  <a:pt x="45719" y="207263"/>
                </a:lnTo>
                <a:lnTo>
                  <a:pt x="45719" y="0"/>
                </a:lnTo>
                <a:close/>
              </a:path>
            </a:pathLst>
          </a:custGeom>
          <a:solidFill>
            <a:srgbClr val="282828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2" name="그림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9973" y="656426"/>
            <a:ext cx="4649725" cy="6118059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5171726" y="1263535"/>
            <a:ext cx="6838917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latin typeface="The정고딕150" panose="02020603020101020101" pitchFamily="18" charset="-127"/>
                <a:ea typeface="The정고딕150" panose="02020603020101020101" pitchFamily="18" charset="-127"/>
              </a:rPr>
              <a:t>가</a:t>
            </a:r>
            <a:r>
              <a:rPr lang="en-US" altLang="ko-KR" dirty="0" smtClean="0">
                <a:latin typeface="The정고딕150" panose="02020603020101020101" pitchFamily="18" charset="-127"/>
                <a:ea typeface="The정고딕150" panose="02020603020101020101" pitchFamily="18" charset="-127"/>
              </a:rPr>
              <a:t>. 12.20 ~ </a:t>
            </a:r>
            <a:r>
              <a:rPr lang="ko-KR" altLang="en-US" dirty="0" smtClean="0">
                <a:latin typeface="The정고딕150" panose="02020603020101020101" pitchFamily="18" charset="-127"/>
                <a:ea typeface="The정고딕150" panose="02020603020101020101" pitchFamily="18" charset="-127"/>
              </a:rPr>
              <a:t>신청 및 </a:t>
            </a:r>
            <a:r>
              <a:rPr lang="ko-KR" altLang="en-US" dirty="0" err="1" smtClean="0">
                <a:latin typeface="The정고딕150" panose="02020603020101020101" pitchFamily="18" charset="-127"/>
                <a:ea typeface="The정고딕150" panose="02020603020101020101" pitchFamily="18" charset="-127"/>
              </a:rPr>
              <a:t>배정일까지</a:t>
            </a:r>
            <a:r>
              <a:rPr lang="ko-KR" altLang="en-US" dirty="0" smtClean="0">
                <a:latin typeface="The정고딕150" panose="02020603020101020101" pitchFamily="18" charset="-127"/>
                <a:ea typeface="The정고딕150" panose="02020603020101020101" pitchFamily="18" charset="-127"/>
              </a:rPr>
              <a:t> </a:t>
            </a:r>
            <a:r>
              <a:rPr lang="ko-KR" altLang="en-US" dirty="0" err="1" smtClean="0">
                <a:latin typeface="The정고딕150" panose="02020603020101020101" pitchFamily="18" charset="-127"/>
                <a:ea typeface="The정고딕150" panose="02020603020101020101" pitchFamily="18" charset="-127"/>
              </a:rPr>
              <a:t>수기출근부</a:t>
            </a:r>
            <a:r>
              <a:rPr lang="ko-KR" altLang="en-US" dirty="0" smtClean="0">
                <a:latin typeface="The정고딕150" panose="02020603020101020101" pitchFamily="18" charset="-127"/>
                <a:ea typeface="The정고딕150" panose="02020603020101020101" pitchFamily="18" charset="-127"/>
              </a:rPr>
              <a:t> 작성</a:t>
            </a:r>
            <a:r>
              <a:rPr lang="en-US" altLang="ko-KR" dirty="0" smtClean="0">
                <a:latin typeface="The정고딕150" panose="02020603020101020101" pitchFamily="18" charset="-127"/>
                <a:ea typeface="The정고딕150" panose="02020603020101020101" pitchFamily="18" charset="-127"/>
              </a:rPr>
              <a:t/>
            </a:r>
            <a:br>
              <a:rPr lang="en-US" altLang="ko-KR" dirty="0" smtClean="0">
                <a:latin typeface="The정고딕150" panose="02020603020101020101" pitchFamily="18" charset="-127"/>
                <a:ea typeface="The정고딕150" panose="02020603020101020101" pitchFamily="18" charset="-127"/>
              </a:rPr>
            </a:br>
            <a:r>
              <a:rPr lang="en-US" altLang="ko-KR" dirty="0" smtClean="0">
                <a:latin typeface="The정고딕150" panose="02020603020101020101" pitchFamily="18" charset="-127"/>
                <a:ea typeface="The정고딕150" panose="02020603020101020101" pitchFamily="18" charset="-127"/>
              </a:rPr>
              <a:t> </a:t>
            </a:r>
            <a:r>
              <a:rPr lang="en-US" altLang="ko-KR" dirty="0" smtClean="0">
                <a:solidFill>
                  <a:srgbClr val="FF0000"/>
                </a:solidFill>
                <a:latin typeface="The정고딕150" panose="02020603020101020101" pitchFamily="18" charset="-127"/>
                <a:ea typeface="The정고딕150" panose="02020603020101020101" pitchFamily="18" charset="-127"/>
              </a:rPr>
              <a:t>※ 21-2</a:t>
            </a:r>
            <a:r>
              <a:rPr lang="ko-KR" altLang="en-US" dirty="0" smtClean="0">
                <a:solidFill>
                  <a:srgbClr val="FF0000"/>
                </a:solidFill>
                <a:latin typeface="The정고딕150" panose="02020603020101020101" pitchFamily="18" charset="-127"/>
                <a:ea typeface="The정고딕150" panose="02020603020101020101" pitchFamily="18" charset="-127"/>
              </a:rPr>
              <a:t>학기 국가근로 일반근로 </a:t>
            </a:r>
            <a:r>
              <a:rPr lang="ko-KR" altLang="en-US" dirty="0" err="1" smtClean="0">
                <a:solidFill>
                  <a:srgbClr val="FF0000"/>
                </a:solidFill>
                <a:latin typeface="The정고딕150" panose="02020603020101020101" pitchFamily="18" charset="-127"/>
                <a:ea typeface="The정고딕150" panose="02020603020101020101" pitchFamily="18" charset="-127"/>
              </a:rPr>
              <a:t>미신청자만</a:t>
            </a:r>
            <a:r>
              <a:rPr lang="ko-KR" altLang="en-US" dirty="0" smtClean="0">
                <a:solidFill>
                  <a:srgbClr val="FF0000"/>
                </a:solidFill>
                <a:latin typeface="The정고딕150" panose="02020603020101020101" pitchFamily="18" charset="-127"/>
                <a:ea typeface="The정고딕150" panose="02020603020101020101" pitchFamily="18" charset="-127"/>
              </a:rPr>
              <a:t> 해당됨</a:t>
            </a:r>
            <a:r>
              <a:rPr lang="en-US" altLang="ko-KR" dirty="0" smtClean="0">
                <a:solidFill>
                  <a:srgbClr val="FF0000"/>
                </a:solidFill>
                <a:latin typeface="The정고딕150" panose="02020603020101020101" pitchFamily="18" charset="-127"/>
                <a:ea typeface="The정고딕150" panose="02020603020101020101" pitchFamily="18" charset="-127"/>
              </a:rPr>
              <a:t/>
            </a:r>
            <a:br>
              <a:rPr lang="en-US" altLang="ko-KR" dirty="0" smtClean="0">
                <a:solidFill>
                  <a:srgbClr val="FF0000"/>
                </a:solidFill>
                <a:latin typeface="The정고딕150" panose="02020603020101020101" pitchFamily="18" charset="-127"/>
                <a:ea typeface="The정고딕150" panose="02020603020101020101" pitchFamily="18" charset="-127"/>
              </a:rPr>
            </a:br>
            <a:r>
              <a:rPr lang="en-US" altLang="ko-KR" dirty="0" smtClean="0">
                <a:solidFill>
                  <a:srgbClr val="FF0000"/>
                </a:solidFill>
                <a:latin typeface="The정고딕150" panose="02020603020101020101" pitchFamily="18" charset="-127"/>
                <a:ea typeface="The정고딕150" panose="02020603020101020101" pitchFamily="18" charset="-127"/>
              </a:rPr>
              <a:t> ※ 2</a:t>
            </a:r>
            <a:r>
              <a:rPr lang="ko-KR" altLang="en-US" dirty="0" smtClean="0">
                <a:solidFill>
                  <a:srgbClr val="FF0000"/>
                </a:solidFill>
                <a:latin typeface="The정고딕150" panose="02020603020101020101" pitchFamily="18" charset="-127"/>
                <a:ea typeface="The정고딕150" panose="02020603020101020101" pitchFamily="18" charset="-127"/>
              </a:rPr>
              <a:t>학기 국가근로 신청자는 한국장학재단 </a:t>
            </a:r>
            <a:r>
              <a:rPr lang="ko-KR" altLang="en-US" dirty="0" err="1" smtClean="0">
                <a:solidFill>
                  <a:srgbClr val="FF0000"/>
                </a:solidFill>
                <a:latin typeface="The정고딕150" panose="02020603020101020101" pitchFamily="18" charset="-127"/>
                <a:ea typeface="The정고딕150" panose="02020603020101020101" pitchFamily="18" charset="-127"/>
              </a:rPr>
              <a:t>어플</a:t>
            </a:r>
            <a:r>
              <a:rPr lang="ko-KR" altLang="en-US" dirty="0" smtClean="0">
                <a:solidFill>
                  <a:srgbClr val="FF0000"/>
                </a:solidFill>
                <a:latin typeface="The정고딕150" panose="02020603020101020101" pitchFamily="18" charset="-127"/>
                <a:ea typeface="The정고딕150" panose="02020603020101020101" pitchFamily="18" charset="-127"/>
              </a:rPr>
              <a:t> 출근부 작성</a:t>
            </a:r>
            <a:endParaRPr lang="en-US" altLang="ko-KR" dirty="0" smtClean="0">
              <a:solidFill>
                <a:srgbClr val="FF0000"/>
              </a:solidFill>
              <a:latin typeface="The정고딕150" panose="02020603020101020101" pitchFamily="18" charset="-127"/>
              <a:ea typeface="The정고딕150" panose="02020603020101020101" pitchFamily="18" charset="-127"/>
            </a:endParaRPr>
          </a:p>
          <a:p>
            <a:r>
              <a:rPr lang="en-US" altLang="ko-KR" dirty="0">
                <a:solidFill>
                  <a:srgbClr val="FF0000"/>
                </a:solidFill>
                <a:latin typeface="The정고딕150" panose="02020603020101020101" pitchFamily="18" charset="-127"/>
                <a:ea typeface="The정고딕150" panose="02020603020101020101" pitchFamily="18" charset="-127"/>
              </a:rPr>
              <a:t> </a:t>
            </a:r>
            <a:r>
              <a:rPr lang="en-US" altLang="ko-KR" dirty="0" smtClean="0">
                <a:solidFill>
                  <a:srgbClr val="00B0F0"/>
                </a:solidFill>
                <a:latin typeface="The정고딕150" panose="02020603020101020101" pitchFamily="18" charset="-127"/>
                <a:ea typeface="The정고딕150" panose="02020603020101020101" pitchFamily="18" charset="-127"/>
              </a:rPr>
              <a:t>※ </a:t>
            </a:r>
            <a:r>
              <a:rPr lang="ko-KR" altLang="en-US" dirty="0" smtClean="0">
                <a:solidFill>
                  <a:srgbClr val="00B0F0"/>
                </a:solidFill>
                <a:latin typeface="The정고딕150" panose="02020603020101020101" pitchFamily="18" charset="-127"/>
                <a:ea typeface="The정고딕150" panose="02020603020101020101" pitchFamily="18" charset="-127"/>
              </a:rPr>
              <a:t>국가근로 취업연계유형은 </a:t>
            </a:r>
            <a:r>
              <a:rPr lang="en-US" altLang="ko-KR" dirty="0" smtClean="0">
                <a:solidFill>
                  <a:srgbClr val="00B0F0"/>
                </a:solidFill>
                <a:latin typeface="The정고딕150" panose="02020603020101020101" pitchFamily="18" charset="-127"/>
                <a:ea typeface="The정고딕150" panose="02020603020101020101" pitchFamily="18" charset="-127"/>
              </a:rPr>
              <a:t>12</a:t>
            </a:r>
            <a:r>
              <a:rPr lang="ko-KR" altLang="en-US" dirty="0" smtClean="0">
                <a:solidFill>
                  <a:srgbClr val="00B0F0"/>
                </a:solidFill>
                <a:latin typeface="The정고딕150" panose="02020603020101020101" pitchFamily="18" charset="-127"/>
                <a:ea typeface="The정고딕150" panose="02020603020101020101" pitchFamily="18" charset="-127"/>
              </a:rPr>
              <a:t>월 </a:t>
            </a:r>
            <a:r>
              <a:rPr lang="en-US" altLang="ko-KR" dirty="0" smtClean="0">
                <a:solidFill>
                  <a:srgbClr val="00B0F0"/>
                </a:solidFill>
                <a:latin typeface="The정고딕150" panose="02020603020101020101" pitchFamily="18" charset="-127"/>
                <a:ea typeface="The정고딕150" panose="02020603020101020101" pitchFamily="18" charset="-127"/>
              </a:rPr>
              <a:t>31</a:t>
            </a:r>
            <a:r>
              <a:rPr lang="ko-KR" altLang="en-US" dirty="0" smtClean="0">
                <a:solidFill>
                  <a:srgbClr val="00B0F0"/>
                </a:solidFill>
                <a:latin typeface="The정고딕150" panose="02020603020101020101" pitchFamily="18" charset="-127"/>
                <a:ea typeface="The정고딕150" panose="02020603020101020101" pitchFamily="18" charset="-127"/>
              </a:rPr>
              <a:t>일부터 신청가능</a:t>
            </a:r>
            <a:r>
              <a:rPr lang="en-US" altLang="ko-KR" dirty="0" smtClean="0">
                <a:solidFill>
                  <a:srgbClr val="FF0000"/>
                </a:solidFill>
                <a:latin typeface="The정고딕150" panose="02020603020101020101" pitchFamily="18" charset="-127"/>
                <a:ea typeface="The정고딕150" panose="02020603020101020101" pitchFamily="18" charset="-127"/>
              </a:rPr>
              <a:t/>
            </a:r>
            <a:br>
              <a:rPr lang="en-US" altLang="ko-KR" dirty="0" smtClean="0">
                <a:solidFill>
                  <a:srgbClr val="FF0000"/>
                </a:solidFill>
                <a:latin typeface="The정고딕150" panose="02020603020101020101" pitchFamily="18" charset="-127"/>
                <a:ea typeface="The정고딕150" panose="02020603020101020101" pitchFamily="18" charset="-127"/>
              </a:rPr>
            </a:br>
            <a:r>
              <a:rPr lang="en-US" altLang="ko-KR" dirty="0" smtClean="0">
                <a:solidFill>
                  <a:srgbClr val="FF0000"/>
                </a:solidFill>
                <a:latin typeface="The정고딕150" panose="02020603020101020101" pitchFamily="18" charset="-127"/>
                <a:ea typeface="The정고딕150" panose="02020603020101020101" pitchFamily="18" charset="-127"/>
              </a:rPr>
              <a:t> </a:t>
            </a:r>
            <a:r>
              <a:rPr lang="en-US" altLang="ko-KR" dirty="0" smtClean="0">
                <a:solidFill>
                  <a:srgbClr val="00B0F0"/>
                </a:solidFill>
                <a:latin typeface="The정고딕150" panose="02020603020101020101" pitchFamily="18" charset="-127"/>
                <a:ea typeface="The정고딕150" panose="02020603020101020101" pitchFamily="18" charset="-127"/>
              </a:rPr>
              <a:t>※ </a:t>
            </a:r>
            <a:r>
              <a:rPr lang="ko-KR" altLang="en-US" dirty="0" smtClean="0">
                <a:solidFill>
                  <a:srgbClr val="00B0F0"/>
                </a:solidFill>
                <a:latin typeface="The정고딕150" panose="02020603020101020101" pitchFamily="18" charset="-127"/>
                <a:ea typeface="The정고딕150" panose="02020603020101020101" pitchFamily="18" charset="-127"/>
              </a:rPr>
              <a:t>현장실습유형은 </a:t>
            </a:r>
            <a:r>
              <a:rPr lang="en-US" altLang="ko-KR" dirty="0" smtClean="0">
                <a:solidFill>
                  <a:srgbClr val="00B0F0"/>
                </a:solidFill>
                <a:latin typeface="The정고딕150" panose="02020603020101020101" pitchFamily="18" charset="-127"/>
                <a:ea typeface="The정고딕150" panose="02020603020101020101" pitchFamily="18" charset="-127"/>
              </a:rPr>
              <a:t>1</a:t>
            </a:r>
            <a:r>
              <a:rPr lang="ko-KR" altLang="en-US" dirty="0" smtClean="0">
                <a:solidFill>
                  <a:srgbClr val="00B0F0"/>
                </a:solidFill>
                <a:latin typeface="The정고딕150" panose="02020603020101020101" pitchFamily="18" charset="-127"/>
                <a:ea typeface="The정고딕150" panose="02020603020101020101" pitchFamily="18" charset="-127"/>
              </a:rPr>
              <a:t>월 </a:t>
            </a:r>
            <a:r>
              <a:rPr lang="en-US" altLang="ko-KR" dirty="0" smtClean="0">
                <a:solidFill>
                  <a:srgbClr val="00B0F0"/>
                </a:solidFill>
                <a:latin typeface="The정고딕150" panose="02020603020101020101" pitchFamily="18" charset="-127"/>
                <a:ea typeface="The정고딕150" panose="02020603020101020101" pitchFamily="18" charset="-127"/>
              </a:rPr>
              <a:t>20</a:t>
            </a:r>
            <a:r>
              <a:rPr lang="ko-KR" altLang="en-US" dirty="0" smtClean="0">
                <a:solidFill>
                  <a:srgbClr val="00B0F0"/>
                </a:solidFill>
                <a:latin typeface="The정고딕150" panose="02020603020101020101" pitchFamily="18" charset="-127"/>
                <a:ea typeface="The정고딕150" panose="02020603020101020101" pitchFamily="18" charset="-127"/>
              </a:rPr>
              <a:t>일 부터 </a:t>
            </a:r>
            <a:r>
              <a:rPr lang="ko-KR" altLang="en-US" dirty="0" err="1" smtClean="0">
                <a:solidFill>
                  <a:srgbClr val="00B0F0"/>
                </a:solidFill>
                <a:latin typeface="The정고딕150" panose="02020603020101020101" pitchFamily="18" charset="-127"/>
                <a:ea typeface="The정고딕150" panose="02020603020101020101" pitchFamily="18" charset="-127"/>
              </a:rPr>
              <a:t>국가근로이므로</a:t>
            </a:r>
            <a:r>
              <a:rPr lang="ko-KR" altLang="en-US" dirty="0" smtClean="0">
                <a:solidFill>
                  <a:srgbClr val="00B0F0"/>
                </a:solidFill>
                <a:latin typeface="The정고딕150" panose="02020603020101020101" pitchFamily="18" charset="-127"/>
                <a:ea typeface="The정고딕150" panose="02020603020101020101" pitchFamily="18" charset="-127"/>
              </a:rPr>
              <a:t> 해당사항 없음</a:t>
            </a:r>
            <a:endParaRPr lang="ko-KR" altLang="en-US" dirty="0">
              <a:solidFill>
                <a:srgbClr val="00B0F0"/>
              </a:solidFill>
              <a:latin typeface="The정고딕150" panose="02020603020101020101" pitchFamily="18" charset="-127"/>
              <a:ea typeface="The정고딕150" panose="02020603020101020101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171726" y="2969819"/>
            <a:ext cx="64079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latin typeface="The정고딕150" panose="02020603020101020101" pitchFamily="18" charset="-127"/>
                <a:ea typeface="The정고딕150" panose="02020603020101020101" pitchFamily="18" charset="-127"/>
              </a:rPr>
              <a:t>나</a:t>
            </a:r>
            <a:r>
              <a:rPr lang="en-US" altLang="ko-KR" dirty="0" smtClean="0">
                <a:latin typeface="The정고딕150" panose="02020603020101020101" pitchFamily="18" charset="-127"/>
                <a:ea typeface="The정고딕150" panose="02020603020101020101" pitchFamily="18" charset="-127"/>
              </a:rPr>
              <a:t>. </a:t>
            </a:r>
            <a:r>
              <a:rPr lang="ko-KR" altLang="en-US" dirty="0" smtClean="0">
                <a:latin typeface="The정고딕150" panose="02020603020101020101" pitchFamily="18" charset="-127"/>
                <a:ea typeface="The정고딕150" panose="02020603020101020101" pitchFamily="18" charset="-127"/>
              </a:rPr>
              <a:t>국가근로 취업연계유형 신청 후 장학지원팀</a:t>
            </a:r>
            <a:r>
              <a:rPr lang="en-US" altLang="ko-KR" dirty="0" smtClean="0">
                <a:latin typeface="The정고딕150" panose="02020603020101020101" pitchFamily="18" charset="-127"/>
                <a:ea typeface="The정고딕150" panose="02020603020101020101" pitchFamily="18" charset="-127"/>
              </a:rPr>
              <a:t>(2954) </a:t>
            </a:r>
            <a:r>
              <a:rPr lang="ko-KR" altLang="en-US" dirty="0" smtClean="0">
                <a:latin typeface="The정고딕150" panose="02020603020101020101" pitchFamily="18" charset="-127"/>
                <a:ea typeface="The정고딕150" panose="02020603020101020101" pitchFamily="18" charset="-127"/>
              </a:rPr>
              <a:t>연락 </a:t>
            </a:r>
            <a:endParaRPr lang="ko-KR" altLang="en-US" dirty="0">
              <a:latin typeface="The정고딕150" panose="02020603020101020101" pitchFamily="18" charset="-127"/>
              <a:ea typeface="The정고딕150" panose="02020603020101020101" pitchFamily="18" charset="-127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171725" y="4111725"/>
            <a:ext cx="64079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latin typeface="The정고딕150" panose="02020603020101020101" pitchFamily="18" charset="-127"/>
                <a:ea typeface="The정고딕150" panose="02020603020101020101" pitchFamily="18" charset="-127"/>
              </a:rPr>
              <a:t>다</a:t>
            </a:r>
            <a:r>
              <a:rPr lang="en-US" altLang="ko-KR" dirty="0" smtClean="0">
                <a:latin typeface="The정고딕150" panose="02020603020101020101" pitchFamily="18" charset="-127"/>
                <a:ea typeface="The정고딕150" panose="02020603020101020101" pitchFamily="18" charset="-127"/>
              </a:rPr>
              <a:t>. </a:t>
            </a:r>
            <a:r>
              <a:rPr lang="ko-KR" altLang="en-US" dirty="0" smtClean="0">
                <a:latin typeface="The정고딕150" panose="02020603020101020101" pitchFamily="18" charset="-127"/>
                <a:ea typeface="The정고딕150" panose="02020603020101020101" pitchFamily="18" charset="-127"/>
              </a:rPr>
              <a:t>배정 이후 근로지 담당자님께 출근부 작성 요청</a:t>
            </a:r>
            <a:r>
              <a:rPr lang="en-US" altLang="ko-KR" dirty="0" smtClean="0">
                <a:latin typeface="The정고딕150" panose="02020603020101020101" pitchFamily="18" charset="-127"/>
                <a:ea typeface="The정고딕150" panose="02020603020101020101" pitchFamily="18" charset="-127"/>
              </a:rPr>
              <a:t/>
            </a:r>
            <a:br>
              <a:rPr lang="en-US" altLang="ko-KR" dirty="0" smtClean="0">
                <a:latin typeface="The정고딕150" panose="02020603020101020101" pitchFamily="18" charset="-127"/>
                <a:ea typeface="The정고딕150" panose="02020603020101020101" pitchFamily="18" charset="-127"/>
              </a:rPr>
            </a:br>
            <a:r>
              <a:rPr lang="en-US" altLang="ko-KR" dirty="0" smtClean="0">
                <a:latin typeface="The정고딕150" panose="02020603020101020101" pitchFamily="18" charset="-127"/>
                <a:ea typeface="The정고딕150" panose="02020603020101020101" pitchFamily="18" charset="-127"/>
              </a:rPr>
              <a:t>    (</a:t>
            </a:r>
            <a:r>
              <a:rPr lang="ko-KR" altLang="en-US" dirty="0" smtClean="0">
                <a:latin typeface="The정고딕150" panose="02020603020101020101" pitchFamily="18" charset="-127"/>
                <a:ea typeface="The정고딕150" panose="02020603020101020101" pitchFamily="18" charset="-127"/>
              </a:rPr>
              <a:t>기존에 작성된 수기출근부를 증빙자료로 첨부</a:t>
            </a:r>
            <a:r>
              <a:rPr lang="en-US" altLang="ko-KR" dirty="0" smtClean="0">
                <a:latin typeface="The정고딕150" panose="02020603020101020101" pitchFamily="18" charset="-127"/>
                <a:ea typeface="The정고딕150" panose="02020603020101020101" pitchFamily="18" charset="-127"/>
              </a:rPr>
              <a:t>)</a:t>
            </a:r>
            <a:endParaRPr lang="ko-KR" altLang="en-US" dirty="0">
              <a:latin typeface="The정고딕150" panose="02020603020101020101" pitchFamily="18" charset="-127"/>
              <a:ea typeface="The정고딕150" panose="02020603020101020101" pitchFamily="18" charset="-127"/>
            </a:endParaRPr>
          </a:p>
        </p:txBody>
      </p:sp>
      <p:sp>
        <p:nvSpPr>
          <p:cNvPr id="17" name="object 6"/>
          <p:cNvSpPr/>
          <p:nvPr/>
        </p:nvSpPr>
        <p:spPr>
          <a:xfrm>
            <a:off x="379475" y="306324"/>
            <a:ext cx="45719" cy="251841"/>
          </a:xfrm>
          <a:custGeom>
            <a:avLst/>
            <a:gdLst/>
            <a:ahLst/>
            <a:cxnLst/>
            <a:rect l="l" t="t" r="r" b="b"/>
            <a:pathLst>
              <a:path w="45720" h="207645">
                <a:moveTo>
                  <a:pt x="45719" y="0"/>
                </a:moveTo>
                <a:lnTo>
                  <a:pt x="0" y="0"/>
                </a:lnTo>
                <a:lnTo>
                  <a:pt x="0" y="207263"/>
                </a:lnTo>
                <a:lnTo>
                  <a:pt x="45719" y="207263"/>
                </a:lnTo>
                <a:lnTo>
                  <a:pt x="45719" y="0"/>
                </a:lnTo>
                <a:close/>
              </a:path>
            </a:pathLst>
          </a:custGeom>
          <a:solidFill>
            <a:srgbClr val="282828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204564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-4711" y="0"/>
            <a:ext cx="12196711" cy="6878933"/>
            <a:chOff x="-4712" y="-20934"/>
            <a:chExt cx="12196711" cy="6878933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4712" y="-20934"/>
              <a:ext cx="12196711" cy="6878933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143743" y="166115"/>
              <a:ext cx="1866900" cy="699515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0" y="306324"/>
              <a:ext cx="2935605" cy="251460"/>
            </a:xfrm>
            <a:custGeom>
              <a:avLst/>
              <a:gdLst/>
              <a:ahLst/>
              <a:cxnLst/>
              <a:rect l="l" t="t" r="r" b="b"/>
              <a:pathLst>
                <a:path w="2935605" h="251459">
                  <a:moveTo>
                    <a:pt x="2935224" y="0"/>
                  </a:moveTo>
                  <a:lnTo>
                    <a:pt x="0" y="0"/>
                  </a:lnTo>
                  <a:lnTo>
                    <a:pt x="0" y="251460"/>
                  </a:lnTo>
                  <a:lnTo>
                    <a:pt x="2935224" y="251460"/>
                  </a:lnTo>
                  <a:lnTo>
                    <a:pt x="2935224" y="0"/>
                  </a:lnTo>
                  <a:close/>
                </a:path>
              </a:pathLst>
            </a:custGeom>
            <a:solidFill>
              <a:srgbClr val="6FAC46">
                <a:alpha val="14901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379475" y="306324"/>
              <a:ext cx="45719" cy="251841"/>
            </a:xfrm>
            <a:custGeom>
              <a:avLst/>
              <a:gdLst/>
              <a:ahLst/>
              <a:cxnLst/>
              <a:rect l="l" t="t" r="r" b="b"/>
              <a:pathLst>
                <a:path w="45720" h="207645">
                  <a:moveTo>
                    <a:pt x="45719" y="0"/>
                  </a:moveTo>
                  <a:lnTo>
                    <a:pt x="0" y="0"/>
                  </a:lnTo>
                  <a:lnTo>
                    <a:pt x="0" y="207263"/>
                  </a:lnTo>
                  <a:lnTo>
                    <a:pt x="45719" y="207263"/>
                  </a:lnTo>
                  <a:lnTo>
                    <a:pt x="45719" y="0"/>
                  </a:lnTo>
                  <a:close/>
                </a:path>
              </a:pathLst>
            </a:custGeom>
            <a:solidFill>
              <a:srgbClr val="28282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/>
          <p:nvPr/>
        </p:nvSpPr>
        <p:spPr>
          <a:xfrm>
            <a:off x="499973" y="277825"/>
            <a:ext cx="9921875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434590" algn="l"/>
                <a:tab pos="9908540" algn="l"/>
              </a:tabLst>
            </a:pPr>
            <a:r>
              <a:rPr lang="en-US" b="1" spc="-50" dirty="0">
                <a:solidFill>
                  <a:srgbClr val="282828"/>
                </a:solidFill>
                <a:latin typeface="The정고딕150" panose="02020603020101020101" pitchFamily="18" charset="-127"/>
                <a:ea typeface="The정고딕150" panose="02020603020101020101" pitchFamily="18" charset="-127"/>
                <a:cs typeface="Noto Sans CJK KR Bold"/>
              </a:rPr>
              <a:t>3</a:t>
            </a:r>
            <a:r>
              <a:rPr sz="1800" b="1" spc="-50" dirty="0" smtClean="0">
                <a:solidFill>
                  <a:srgbClr val="282828"/>
                </a:solidFill>
                <a:latin typeface="The정고딕150" panose="02020603020101020101" pitchFamily="18" charset="-127"/>
                <a:ea typeface="The정고딕150" panose="02020603020101020101" pitchFamily="18" charset="-127"/>
                <a:cs typeface="Noto Sans CJK KR Bold"/>
              </a:rPr>
              <a:t>.</a:t>
            </a:r>
            <a:r>
              <a:rPr sz="1800" b="1" spc="85" dirty="0" smtClean="0">
                <a:solidFill>
                  <a:srgbClr val="282828"/>
                </a:solidFill>
                <a:latin typeface="The정고딕150" panose="02020603020101020101" pitchFamily="18" charset="-127"/>
                <a:ea typeface="The정고딕150" panose="02020603020101020101" pitchFamily="18" charset="-127"/>
                <a:cs typeface="Noto Sans CJK KR Bold"/>
              </a:rPr>
              <a:t> </a:t>
            </a:r>
            <a:r>
              <a:rPr sz="1800" b="1" spc="-85" dirty="0">
                <a:solidFill>
                  <a:srgbClr val="282828"/>
                </a:solidFill>
                <a:latin typeface="The정고딕150" panose="02020603020101020101" pitchFamily="18" charset="-127"/>
                <a:ea typeface="The정고딕150" panose="02020603020101020101" pitchFamily="18" charset="-127"/>
                <a:cs typeface="Noto Sans CJK KR Bold"/>
              </a:rPr>
              <a:t>국가근로장학금</a:t>
            </a:r>
            <a:r>
              <a:rPr sz="1800" b="1" spc="100" dirty="0">
                <a:solidFill>
                  <a:srgbClr val="282828"/>
                </a:solidFill>
                <a:latin typeface="The정고딕150" panose="02020603020101020101" pitchFamily="18" charset="-127"/>
                <a:ea typeface="The정고딕150" panose="02020603020101020101" pitchFamily="18" charset="-127"/>
                <a:cs typeface="Noto Sans CJK KR Bold"/>
              </a:rPr>
              <a:t> </a:t>
            </a:r>
            <a:r>
              <a:rPr sz="1800" b="1" spc="-85" dirty="0">
                <a:solidFill>
                  <a:srgbClr val="282828"/>
                </a:solidFill>
                <a:latin typeface="The정고딕150" panose="02020603020101020101" pitchFamily="18" charset="-127"/>
                <a:ea typeface="The정고딕150" panose="02020603020101020101" pitchFamily="18" charset="-127"/>
                <a:cs typeface="Noto Sans CJK KR Bold"/>
              </a:rPr>
              <a:t>절차</a:t>
            </a:r>
            <a:r>
              <a:rPr sz="1800" b="1" spc="-85" dirty="0">
                <a:solidFill>
                  <a:srgbClr val="282828"/>
                </a:solidFill>
                <a:latin typeface="Noto Sans CJK KR Bold"/>
                <a:cs typeface="Noto Sans CJK KR Bold"/>
              </a:rPr>
              <a:t>	</a:t>
            </a:r>
            <a:r>
              <a:rPr sz="1800" u="sng" spc="-85" dirty="0">
                <a:solidFill>
                  <a:srgbClr val="282828"/>
                </a:solidFill>
                <a:uFill>
                  <a:solidFill>
                    <a:srgbClr val="929292"/>
                  </a:solidFill>
                </a:uFill>
                <a:latin typeface="Times New Roman"/>
                <a:cs typeface="Times New Roman"/>
              </a:rPr>
              <a:t> 	</a:t>
            </a:r>
            <a:endParaRPr sz="1800" dirty="0">
              <a:latin typeface="Times New Roman"/>
              <a:cs typeface="Times New Roman"/>
            </a:endParaRPr>
          </a:p>
        </p:txBody>
      </p:sp>
      <p:pic>
        <p:nvPicPr>
          <p:cNvPr id="8" name="object 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3790188" y="1184147"/>
            <a:ext cx="4831080" cy="324612"/>
          </a:xfrm>
          <a:prstGeom prst="rect">
            <a:avLst/>
          </a:prstGeom>
        </p:spPr>
      </p:pic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3474592" y="1069289"/>
            <a:ext cx="5633084" cy="44307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spc="-290" dirty="0">
                <a:latin typeface="The정고딕150" panose="02020603020101020101" pitchFamily="18" charset="-127"/>
                <a:ea typeface="The정고딕150" panose="02020603020101020101" pitchFamily="18" charset="-127"/>
              </a:rPr>
              <a:t>국가근로장학금</a:t>
            </a:r>
            <a:r>
              <a:rPr sz="2800" spc="-140" dirty="0">
                <a:latin typeface="The정고딕150" panose="02020603020101020101" pitchFamily="18" charset="-127"/>
                <a:ea typeface="The정고딕150" panose="02020603020101020101" pitchFamily="18" charset="-127"/>
              </a:rPr>
              <a:t>은</a:t>
            </a:r>
            <a:r>
              <a:rPr sz="2800" spc="-325" dirty="0">
                <a:latin typeface="The정고딕150" panose="02020603020101020101" pitchFamily="18" charset="-127"/>
                <a:ea typeface="The정고딕150" panose="02020603020101020101" pitchFamily="18" charset="-127"/>
              </a:rPr>
              <a:t> </a:t>
            </a:r>
            <a:r>
              <a:rPr sz="2800" spc="-290" dirty="0">
                <a:latin typeface="The정고딕150" panose="02020603020101020101" pitchFamily="18" charset="-127"/>
                <a:ea typeface="The정고딕150" panose="02020603020101020101" pitchFamily="18" charset="-127"/>
              </a:rPr>
              <a:t>이렇</a:t>
            </a:r>
            <a:r>
              <a:rPr sz="2800" spc="-140" dirty="0">
                <a:latin typeface="The정고딕150" panose="02020603020101020101" pitchFamily="18" charset="-127"/>
                <a:ea typeface="The정고딕150" panose="02020603020101020101" pitchFamily="18" charset="-127"/>
              </a:rPr>
              <a:t>게</a:t>
            </a:r>
            <a:r>
              <a:rPr sz="2800" spc="-315" dirty="0">
                <a:latin typeface="The정고딕150" panose="02020603020101020101" pitchFamily="18" charset="-127"/>
                <a:ea typeface="The정고딕150" panose="02020603020101020101" pitchFamily="18" charset="-127"/>
              </a:rPr>
              <a:t> </a:t>
            </a:r>
            <a:r>
              <a:rPr sz="2800" spc="-290" dirty="0">
                <a:latin typeface="The정고딕150" panose="02020603020101020101" pitchFamily="18" charset="-127"/>
                <a:ea typeface="The정고딕150" panose="02020603020101020101" pitchFamily="18" charset="-127"/>
              </a:rPr>
              <a:t>운영됩니다</a:t>
            </a:r>
            <a:r>
              <a:rPr sz="2800" b="0" spc="-5" dirty="0">
                <a:latin typeface="The정고딕150" panose="02020603020101020101" pitchFamily="18" charset="-127"/>
                <a:ea typeface="The정고딕150" panose="02020603020101020101" pitchFamily="18" charset="-127"/>
                <a:cs typeface="Calibri"/>
              </a:rPr>
              <a:t>!</a:t>
            </a:r>
          </a:p>
        </p:txBody>
      </p:sp>
      <p:grpSp>
        <p:nvGrpSpPr>
          <p:cNvPr id="10" name="object 10"/>
          <p:cNvGrpSpPr/>
          <p:nvPr/>
        </p:nvGrpSpPr>
        <p:grpSpPr>
          <a:xfrm>
            <a:off x="923544" y="1842516"/>
            <a:ext cx="3508375" cy="2028825"/>
            <a:chOff x="923544" y="1842516"/>
            <a:chExt cx="3508375" cy="2028825"/>
          </a:xfrm>
        </p:grpSpPr>
        <p:sp>
          <p:nvSpPr>
            <p:cNvPr id="11" name="object 11"/>
            <p:cNvSpPr/>
            <p:nvPr/>
          </p:nvSpPr>
          <p:spPr>
            <a:xfrm>
              <a:off x="1993391" y="3115055"/>
              <a:ext cx="2430780" cy="748665"/>
            </a:xfrm>
            <a:custGeom>
              <a:avLst/>
              <a:gdLst/>
              <a:ahLst/>
              <a:cxnLst/>
              <a:rect l="l" t="t" r="r" b="b"/>
              <a:pathLst>
                <a:path w="2430779" h="748664">
                  <a:moveTo>
                    <a:pt x="2306066" y="0"/>
                  </a:moveTo>
                  <a:lnTo>
                    <a:pt x="124713" y="0"/>
                  </a:lnTo>
                  <a:lnTo>
                    <a:pt x="76188" y="9806"/>
                  </a:lnTo>
                  <a:lnTo>
                    <a:pt x="36544" y="36544"/>
                  </a:lnTo>
                  <a:lnTo>
                    <a:pt x="9806" y="76188"/>
                  </a:lnTo>
                  <a:lnTo>
                    <a:pt x="0" y="124714"/>
                  </a:lnTo>
                  <a:lnTo>
                    <a:pt x="0" y="623570"/>
                  </a:lnTo>
                  <a:lnTo>
                    <a:pt x="9806" y="672095"/>
                  </a:lnTo>
                  <a:lnTo>
                    <a:pt x="36544" y="711739"/>
                  </a:lnTo>
                  <a:lnTo>
                    <a:pt x="76188" y="738477"/>
                  </a:lnTo>
                  <a:lnTo>
                    <a:pt x="124713" y="748284"/>
                  </a:lnTo>
                  <a:lnTo>
                    <a:pt x="2306066" y="748284"/>
                  </a:lnTo>
                  <a:lnTo>
                    <a:pt x="2354591" y="738477"/>
                  </a:lnTo>
                  <a:lnTo>
                    <a:pt x="2394235" y="711739"/>
                  </a:lnTo>
                  <a:lnTo>
                    <a:pt x="2420973" y="672095"/>
                  </a:lnTo>
                  <a:lnTo>
                    <a:pt x="2430780" y="623570"/>
                  </a:lnTo>
                  <a:lnTo>
                    <a:pt x="2430780" y="124714"/>
                  </a:lnTo>
                  <a:lnTo>
                    <a:pt x="2420973" y="76188"/>
                  </a:lnTo>
                  <a:lnTo>
                    <a:pt x="2394235" y="36544"/>
                  </a:lnTo>
                  <a:lnTo>
                    <a:pt x="2354591" y="9806"/>
                  </a:lnTo>
                  <a:lnTo>
                    <a:pt x="2306066" y="0"/>
                  </a:lnTo>
                  <a:close/>
                </a:path>
              </a:pathLst>
            </a:custGeom>
            <a:solidFill>
              <a:srgbClr val="F8F8F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1993391" y="3115055"/>
              <a:ext cx="2430780" cy="748665"/>
            </a:xfrm>
            <a:custGeom>
              <a:avLst/>
              <a:gdLst/>
              <a:ahLst/>
              <a:cxnLst/>
              <a:rect l="l" t="t" r="r" b="b"/>
              <a:pathLst>
                <a:path w="2430779" h="748664">
                  <a:moveTo>
                    <a:pt x="0" y="124714"/>
                  </a:moveTo>
                  <a:lnTo>
                    <a:pt x="9806" y="76188"/>
                  </a:lnTo>
                  <a:lnTo>
                    <a:pt x="36544" y="36544"/>
                  </a:lnTo>
                  <a:lnTo>
                    <a:pt x="76188" y="9806"/>
                  </a:lnTo>
                  <a:lnTo>
                    <a:pt x="124713" y="0"/>
                  </a:lnTo>
                  <a:lnTo>
                    <a:pt x="2306066" y="0"/>
                  </a:lnTo>
                  <a:lnTo>
                    <a:pt x="2354591" y="9806"/>
                  </a:lnTo>
                  <a:lnTo>
                    <a:pt x="2394235" y="36544"/>
                  </a:lnTo>
                  <a:lnTo>
                    <a:pt x="2420973" y="76188"/>
                  </a:lnTo>
                  <a:lnTo>
                    <a:pt x="2430780" y="124714"/>
                  </a:lnTo>
                  <a:lnTo>
                    <a:pt x="2430780" y="623570"/>
                  </a:lnTo>
                  <a:lnTo>
                    <a:pt x="2420973" y="672095"/>
                  </a:lnTo>
                  <a:lnTo>
                    <a:pt x="2394235" y="711739"/>
                  </a:lnTo>
                  <a:lnTo>
                    <a:pt x="2354591" y="738477"/>
                  </a:lnTo>
                  <a:lnTo>
                    <a:pt x="2306066" y="748284"/>
                  </a:lnTo>
                  <a:lnTo>
                    <a:pt x="124713" y="748284"/>
                  </a:lnTo>
                  <a:lnTo>
                    <a:pt x="76188" y="738477"/>
                  </a:lnTo>
                  <a:lnTo>
                    <a:pt x="36544" y="711739"/>
                  </a:lnTo>
                  <a:lnTo>
                    <a:pt x="9806" y="672095"/>
                  </a:lnTo>
                  <a:lnTo>
                    <a:pt x="0" y="623570"/>
                  </a:lnTo>
                  <a:lnTo>
                    <a:pt x="0" y="124714"/>
                  </a:lnTo>
                  <a:close/>
                </a:path>
              </a:pathLst>
            </a:custGeom>
            <a:ln w="15239">
              <a:solidFill>
                <a:srgbClr val="282828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2302763" y="2540508"/>
              <a:ext cx="1885314" cy="238125"/>
            </a:xfrm>
            <a:custGeom>
              <a:avLst/>
              <a:gdLst/>
              <a:ahLst/>
              <a:cxnLst/>
              <a:rect l="l" t="t" r="r" b="b"/>
              <a:pathLst>
                <a:path w="1885314" h="238125">
                  <a:moveTo>
                    <a:pt x="1885188" y="0"/>
                  </a:moveTo>
                  <a:lnTo>
                    <a:pt x="0" y="0"/>
                  </a:lnTo>
                  <a:lnTo>
                    <a:pt x="0" y="237744"/>
                  </a:lnTo>
                  <a:lnTo>
                    <a:pt x="1885188" y="237744"/>
                  </a:lnTo>
                  <a:lnTo>
                    <a:pt x="1885188" y="0"/>
                  </a:lnTo>
                  <a:close/>
                </a:path>
              </a:pathLst>
            </a:custGeom>
            <a:solidFill>
              <a:srgbClr val="00AFEF">
                <a:alpha val="1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923544" y="2141220"/>
              <a:ext cx="719455" cy="158750"/>
            </a:xfrm>
            <a:custGeom>
              <a:avLst/>
              <a:gdLst/>
              <a:ahLst/>
              <a:cxnLst/>
              <a:rect l="l" t="t" r="r" b="b"/>
              <a:pathLst>
                <a:path w="719455" h="158750">
                  <a:moveTo>
                    <a:pt x="640080" y="0"/>
                  </a:moveTo>
                  <a:lnTo>
                    <a:pt x="79247" y="0"/>
                  </a:lnTo>
                  <a:lnTo>
                    <a:pt x="48402" y="6221"/>
                  </a:lnTo>
                  <a:lnTo>
                    <a:pt x="23212" y="23193"/>
                  </a:lnTo>
                  <a:lnTo>
                    <a:pt x="6228" y="48381"/>
                  </a:lnTo>
                  <a:lnTo>
                    <a:pt x="0" y="79247"/>
                  </a:lnTo>
                  <a:lnTo>
                    <a:pt x="6228" y="110114"/>
                  </a:lnTo>
                  <a:lnTo>
                    <a:pt x="23212" y="135302"/>
                  </a:lnTo>
                  <a:lnTo>
                    <a:pt x="48402" y="152274"/>
                  </a:lnTo>
                  <a:lnTo>
                    <a:pt x="79247" y="158495"/>
                  </a:lnTo>
                  <a:lnTo>
                    <a:pt x="640080" y="158495"/>
                  </a:lnTo>
                  <a:lnTo>
                    <a:pt x="670946" y="152274"/>
                  </a:lnTo>
                  <a:lnTo>
                    <a:pt x="696134" y="135302"/>
                  </a:lnTo>
                  <a:lnTo>
                    <a:pt x="713106" y="110114"/>
                  </a:lnTo>
                  <a:lnTo>
                    <a:pt x="719328" y="79247"/>
                  </a:lnTo>
                  <a:lnTo>
                    <a:pt x="713106" y="48381"/>
                  </a:lnTo>
                  <a:lnTo>
                    <a:pt x="696134" y="23193"/>
                  </a:lnTo>
                  <a:lnTo>
                    <a:pt x="670946" y="6221"/>
                  </a:lnTo>
                  <a:lnTo>
                    <a:pt x="640080" y="0"/>
                  </a:lnTo>
                  <a:close/>
                </a:path>
              </a:pathLst>
            </a:custGeom>
            <a:solidFill>
              <a:srgbClr val="1F90D4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5" name="object 15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441704" y="1842516"/>
              <a:ext cx="409956" cy="457200"/>
            </a:xfrm>
            <a:prstGeom prst="rect">
              <a:avLst/>
            </a:prstGeom>
          </p:spPr>
        </p:pic>
      </p:grpSp>
      <p:sp>
        <p:nvSpPr>
          <p:cNvPr id="16" name="object 16"/>
          <p:cNvSpPr txBox="1"/>
          <p:nvPr/>
        </p:nvSpPr>
        <p:spPr>
          <a:xfrm>
            <a:off x="988263" y="1963927"/>
            <a:ext cx="470534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b="1" spc="-95" dirty="0">
                <a:solidFill>
                  <a:srgbClr val="282828"/>
                </a:solidFill>
                <a:latin typeface="Noto Sans CJK KR Bold"/>
                <a:cs typeface="Noto Sans CJK KR Bold"/>
              </a:rPr>
              <a:t>학생</a:t>
            </a:r>
            <a:endParaRPr sz="2000">
              <a:latin typeface="Noto Sans CJK KR Bold"/>
              <a:cs typeface="Noto Sans CJK KR Bold"/>
            </a:endParaRPr>
          </a:p>
        </p:txBody>
      </p:sp>
      <p:grpSp>
        <p:nvGrpSpPr>
          <p:cNvPr id="17" name="object 17"/>
          <p:cNvGrpSpPr/>
          <p:nvPr/>
        </p:nvGrpSpPr>
        <p:grpSpPr>
          <a:xfrm>
            <a:off x="1223581" y="2549651"/>
            <a:ext cx="10086340" cy="399415"/>
            <a:chOff x="1223581" y="2549651"/>
            <a:chExt cx="10086340" cy="399415"/>
          </a:xfrm>
        </p:grpSpPr>
        <p:sp>
          <p:nvSpPr>
            <p:cNvPr id="18" name="object 18"/>
            <p:cNvSpPr/>
            <p:nvPr/>
          </p:nvSpPr>
          <p:spPr>
            <a:xfrm>
              <a:off x="1228344" y="2889503"/>
              <a:ext cx="10076815" cy="0"/>
            </a:xfrm>
            <a:custGeom>
              <a:avLst/>
              <a:gdLst/>
              <a:ahLst/>
              <a:cxnLst/>
              <a:rect l="l" t="t" r="r" b="b"/>
              <a:pathLst>
                <a:path w="10076815">
                  <a:moveTo>
                    <a:pt x="0" y="0"/>
                  </a:moveTo>
                  <a:lnTo>
                    <a:pt x="10076561" y="0"/>
                  </a:lnTo>
                </a:path>
              </a:pathLst>
            </a:custGeom>
            <a:ln w="9144">
              <a:solidFill>
                <a:srgbClr val="282828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9" name="object 19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227832" y="2851403"/>
              <a:ext cx="88392" cy="89916"/>
            </a:xfrm>
            <a:prstGeom prst="rect">
              <a:avLst/>
            </a:prstGeom>
          </p:spPr>
        </p:pic>
        <p:sp>
          <p:nvSpPr>
            <p:cNvPr id="20" name="object 20"/>
            <p:cNvSpPr/>
            <p:nvPr/>
          </p:nvSpPr>
          <p:spPr>
            <a:xfrm>
              <a:off x="4985003" y="2549651"/>
              <a:ext cx="1689100" cy="236220"/>
            </a:xfrm>
            <a:custGeom>
              <a:avLst/>
              <a:gdLst/>
              <a:ahLst/>
              <a:cxnLst/>
              <a:rect l="l" t="t" r="r" b="b"/>
              <a:pathLst>
                <a:path w="1689100" h="236219">
                  <a:moveTo>
                    <a:pt x="1688592" y="0"/>
                  </a:moveTo>
                  <a:lnTo>
                    <a:pt x="0" y="0"/>
                  </a:lnTo>
                  <a:lnTo>
                    <a:pt x="0" y="236220"/>
                  </a:lnTo>
                  <a:lnTo>
                    <a:pt x="1688592" y="236220"/>
                  </a:lnTo>
                  <a:lnTo>
                    <a:pt x="1688592" y="0"/>
                  </a:lnTo>
                  <a:close/>
                </a:path>
              </a:pathLst>
            </a:custGeom>
            <a:solidFill>
              <a:srgbClr val="00AFEF">
                <a:alpha val="1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1" name="object 21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5809488" y="2860547"/>
              <a:ext cx="88392" cy="88392"/>
            </a:xfrm>
            <a:prstGeom prst="rect">
              <a:avLst/>
            </a:prstGeom>
          </p:spPr>
        </p:pic>
      </p:grpSp>
      <p:sp>
        <p:nvSpPr>
          <p:cNvPr id="22" name="object 22"/>
          <p:cNvSpPr txBox="1"/>
          <p:nvPr/>
        </p:nvSpPr>
        <p:spPr>
          <a:xfrm>
            <a:off x="852610" y="2513741"/>
            <a:ext cx="3609177" cy="2898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90" dirty="0" err="1" smtClean="0">
                <a:solidFill>
                  <a:srgbClr val="1F90D4"/>
                </a:solidFill>
                <a:latin typeface="Noto Sans CJK KR Bold"/>
                <a:cs typeface="Noto Sans CJK KR Bold"/>
              </a:rPr>
              <a:t>국가근로장학금</a:t>
            </a:r>
            <a:r>
              <a:rPr lang="en-US" altLang="ko-KR" sz="1800" b="1" spc="-90" dirty="0" smtClean="0">
                <a:solidFill>
                  <a:srgbClr val="FF0000"/>
                </a:solidFill>
                <a:latin typeface="Noto Sans CJK KR Bold"/>
                <a:cs typeface="Noto Sans CJK KR Bold"/>
              </a:rPr>
              <a:t>(</a:t>
            </a:r>
            <a:r>
              <a:rPr lang="ko-KR" altLang="en-US" sz="1800" b="1" spc="-90" dirty="0" smtClean="0">
                <a:solidFill>
                  <a:srgbClr val="FF0000"/>
                </a:solidFill>
                <a:latin typeface="Noto Sans CJK KR Bold"/>
                <a:cs typeface="Noto Sans CJK KR Bold"/>
              </a:rPr>
              <a:t>취업연계유형</a:t>
            </a:r>
            <a:r>
              <a:rPr lang="en-US" altLang="ko-KR" sz="1800" b="1" spc="-90" dirty="0" smtClean="0">
                <a:solidFill>
                  <a:srgbClr val="FF0000"/>
                </a:solidFill>
                <a:latin typeface="Noto Sans CJK KR Bold"/>
                <a:cs typeface="Noto Sans CJK KR Bold"/>
              </a:rPr>
              <a:t>)</a:t>
            </a:r>
            <a:r>
              <a:rPr sz="1800" b="1" spc="75" dirty="0" smtClean="0">
                <a:solidFill>
                  <a:srgbClr val="FF0000"/>
                </a:solidFill>
                <a:latin typeface="Noto Sans CJK KR Bold"/>
                <a:cs typeface="Noto Sans CJK KR Bold"/>
              </a:rPr>
              <a:t> </a:t>
            </a:r>
            <a:r>
              <a:rPr sz="1800" b="1" spc="-90" dirty="0">
                <a:solidFill>
                  <a:srgbClr val="1F90D4"/>
                </a:solidFill>
                <a:latin typeface="Noto Sans CJK KR Bold"/>
                <a:cs typeface="Noto Sans CJK KR Bold"/>
              </a:rPr>
              <a:t>신청</a:t>
            </a:r>
            <a:endParaRPr sz="1800" dirty="0">
              <a:latin typeface="Noto Sans CJK KR Bold"/>
              <a:cs typeface="Noto Sans CJK KR Bold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5026278" y="2497073"/>
            <a:ext cx="160528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85" dirty="0">
                <a:solidFill>
                  <a:srgbClr val="1F90D4"/>
                </a:solidFill>
                <a:latin typeface="Noto Sans CJK KR Bold"/>
                <a:cs typeface="Noto Sans CJK KR Bold"/>
              </a:rPr>
              <a:t>서약서/사이버OT</a:t>
            </a:r>
            <a:endParaRPr sz="1800" dirty="0">
              <a:latin typeface="Noto Sans CJK KR Bold"/>
              <a:cs typeface="Noto Sans CJK KR Bold"/>
            </a:endParaRPr>
          </a:p>
        </p:txBody>
      </p:sp>
      <p:grpSp>
        <p:nvGrpSpPr>
          <p:cNvPr id="24" name="object 24"/>
          <p:cNvGrpSpPr/>
          <p:nvPr/>
        </p:nvGrpSpPr>
        <p:grpSpPr>
          <a:xfrm>
            <a:off x="4506467" y="2511551"/>
            <a:ext cx="4922520" cy="524510"/>
            <a:chOff x="4506467" y="2511551"/>
            <a:chExt cx="4922520" cy="524510"/>
          </a:xfrm>
        </p:grpSpPr>
        <p:pic>
          <p:nvPicPr>
            <p:cNvPr id="25" name="object 25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4506467" y="2785871"/>
              <a:ext cx="240791" cy="239267"/>
            </a:xfrm>
            <a:prstGeom prst="rect">
              <a:avLst/>
            </a:prstGeom>
          </p:spPr>
        </p:pic>
        <p:pic>
          <p:nvPicPr>
            <p:cNvPr id="26" name="object 26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7072883" y="2796539"/>
              <a:ext cx="239268" cy="239267"/>
            </a:xfrm>
            <a:prstGeom prst="rect">
              <a:avLst/>
            </a:prstGeom>
          </p:spPr>
        </p:pic>
        <p:sp>
          <p:nvSpPr>
            <p:cNvPr id="27" name="object 27"/>
            <p:cNvSpPr/>
            <p:nvPr/>
          </p:nvSpPr>
          <p:spPr>
            <a:xfrm>
              <a:off x="7740395" y="2511551"/>
              <a:ext cx="1689100" cy="238125"/>
            </a:xfrm>
            <a:custGeom>
              <a:avLst/>
              <a:gdLst/>
              <a:ahLst/>
              <a:cxnLst/>
              <a:rect l="l" t="t" r="r" b="b"/>
              <a:pathLst>
                <a:path w="1689100" h="238125">
                  <a:moveTo>
                    <a:pt x="1688592" y="0"/>
                  </a:moveTo>
                  <a:lnTo>
                    <a:pt x="0" y="0"/>
                  </a:lnTo>
                  <a:lnTo>
                    <a:pt x="0" y="237744"/>
                  </a:lnTo>
                  <a:lnTo>
                    <a:pt x="1688592" y="237744"/>
                  </a:lnTo>
                  <a:lnTo>
                    <a:pt x="1688592" y="0"/>
                  </a:lnTo>
                  <a:close/>
                </a:path>
              </a:pathLst>
            </a:custGeom>
            <a:solidFill>
              <a:srgbClr val="00AFEF">
                <a:alpha val="1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8" name="object 28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8563355" y="2822447"/>
              <a:ext cx="89916" cy="88392"/>
            </a:xfrm>
            <a:prstGeom prst="rect">
              <a:avLst/>
            </a:prstGeom>
          </p:spPr>
        </p:pic>
      </p:grpSp>
      <p:sp>
        <p:nvSpPr>
          <p:cNvPr id="29" name="object 29"/>
          <p:cNvSpPr txBox="1"/>
          <p:nvPr/>
        </p:nvSpPr>
        <p:spPr>
          <a:xfrm>
            <a:off x="2110485" y="3187953"/>
            <a:ext cx="221297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17475" indent="-105410">
              <a:lnSpc>
                <a:spcPct val="100000"/>
              </a:lnSpc>
              <a:spcBef>
                <a:spcPts val="100"/>
              </a:spcBef>
              <a:buChar char="•"/>
              <a:tabLst>
                <a:tab pos="118110" algn="l"/>
              </a:tabLst>
            </a:pPr>
            <a:r>
              <a:rPr sz="1200" b="0" spc="-25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1,2차</a:t>
            </a:r>
            <a:r>
              <a:rPr sz="1200" b="0" spc="65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 </a:t>
            </a:r>
            <a:r>
              <a:rPr sz="1200" b="0" spc="-60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통합신청기간에</a:t>
            </a:r>
            <a:r>
              <a:rPr sz="1200" b="0" spc="95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 </a:t>
            </a:r>
            <a:r>
              <a:rPr sz="1200" b="0" spc="-65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장학금</a:t>
            </a:r>
            <a:r>
              <a:rPr sz="1200" b="0" spc="70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 </a:t>
            </a:r>
            <a:r>
              <a:rPr sz="1200" b="0" spc="-65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신청</a:t>
            </a:r>
            <a:endParaRPr sz="1200" dirty="0">
              <a:latin typeface="Noto Sans CJK KR Medium"/>
              <a:cs typeface="Noto Sans CJK KR Medium"/>
            </a:endParaRPr>
          </a:p>
          <a:p>
            <a:pPr marL="100965" marR="535305" indent="-88900">
              <a:lnSpc>
                <a:spcPct val="100000"/>
              </a:lnSpc>
              <a:buClr>
                <a:srgbClr val="042D61"/>
              </a:buClr>
              <a:buChar char="•"/>
              <a:tabLst>
                <a:tab pos="118110" algn="l"/>
              </a:tabLst>
            </a:pPr>
            <a:r>
              <a:rPr sz="1200" b="0" spc="-50" dirty="0">
                <a:solidFill>
                  <a:srgbClr val="3C475C"/>
                </a:solidFill>
                <a:latin typeface="Noto Sans CJK KR Medium"/>
                <a:cs typeface="Noto Sans CJK KR Medium"/>
              </a:rPr>
              <a:t>봉사유형,</a:t>
            </a:r>
            <a:r>
              <a:rPr sz="1200" b="0" spc="30" dirty="0">
                <a:solidFill>
                  <a:srgbClr val="3C475C"/>
                </a:solidFill>
                <a:latin typeface="Noto Sans CJK KR Medium"/>
                <a:cs typeface="Noto Sans CJK KR Medium"/>
              </a:rPr>
              <a:t> </a:t>
            </a:r>
            <a:r>
              <a:rPr sz="1200" b="0" spc="-65" dirty="0">
                <a:solidFill>
                  <a:srgbClr val="3C475C"/>
                </a:solidFill>
                <a:latin typeface="Noto Sans CJK KR Medium"/>
                <a:cs typeface="Noto Sans CJK KR Medium"/>
              </a:rPr>
              <a:t>취업연계유형은 </a:t>
            </a:r>
            <a:r>
              <a:rPr sz="1200" b="0" spc="-254" dirty="0">
                <a:solidFill>
                  <a:srgbClr val="3C475C"/>
                </a:solidFill>
                <a:latin typeface="Noto Sans CJK KR Medium"/>
                <a:cs typeface="Noto Sans CJK KR Medium"/>
              </a:rPr>
              <a:t> </a:t>
            </a:r>
            <a:r>
              <a:rPr sz="1200" b="0" spc="-65" dirty="0">
                <a:solidFill>
                  <a:srgbClr val="3C475C"/>
                </a:solidFill>
                <a:latin typeface="Noto Sans CJK KR Medium"/>
                <a:cs typeface="Noto Sans CJK KR Medium"/>
              </a:rPr>
              <a:t>별도신청</a:t>
            </a:r>
            <a:r>
              <a:rPr sz="1200" b="0" spc="95" dirty="0">
                <a:solidFill>
                  <a:srgbClr val="3C475C"/>
                </a:solidFill>
                <a:latin typeface="Noto Sans CJK KR Medium"/>
                <a:cs typeface="Noto Sans CJK KR Medium"/>
              </a:rPr>
              <a:t> </a:t>
            </a:r>
            <a:r>
              <a:rPr sz="1200" b="0" spc="-65" dirty="0">
                <a:solidFill>
                  <a:srgbClr val="3C475C"/>
                </a:solidFill>
                <a:latin typeface="Noto Sans CJK KR Medium"/>
                <a:cs typeface="Noto Sans CJK KR Medium"/>
              </a:rPr>
              <a:t>가능</a:t>
            </a:r>
            <a:endParaRPr sz="1200" dirty="0">
              <a:latin typeface="Noto Sans CJK KR Medium"/>
              <a:cs typeface="Noto Sans CJK KR Medium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7843519" y="2460116"/>
            <a:ext cx="149225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90" dirty="0">
                <a:solidFill>
                  <a:srgbClr val="1F90D4"/>
                </a:solidFill>
                <a:latin typeface="Noto Sans CJK KR Bold"/>
                <a:cs typeface="Noto Sans CJK KR Bold"/>
              </a:rPr>
              <a:t>학업시간표</a:t>
            </a:r>
            <a:r>
              <a:rPr sz="1800" b="1" spc="70" dirty="0">
                <a:solidFill>
                  <a:srgbClr val="1F90D4"/>
                </a:solidFill>
                <a:latin typeface="Noto Sans CJK KR Bold"/>
                <a:cs typeface="Noto Sans CJK KR Bold"/>
              </a:rPr>
              <a:t> </a:t>
            </a:r>
            <a:r>
              <a:rPr sz="1800" b="1" spc="-90" dirty="0">
                <a:solidFill>
                  <a:srgbClr val="1F90D4"/>
                </a:solidFill>
                <a:latin typeface="Noto Sans CJK KR Bold"/>
                <a:cs typeface="Noto Sans CJK KR Bold"/>
              </a:rPr>
              <a:t>등록</a:t>
            </a:r>
            <a:endParaRPr sz="1800">
              <a:latin typeface="Noto Sans CJK KR Bold"/>
              <a:cs typeface="Noto Sans CJK KR Bold"/>
            </a:endParaRPr>
          </a:p>
        </p:txBody>
      </p:sp>
      <p:grpSp>
        <p:nvGrpSpPr>
          <p:cNvPr id="31" name="object 31"/>
          <p:cNvGrpSpPr/>
          <p:nvPr/>
        </p:nvGrpSpPr>
        <p:grpSpPr>
          <a:xfrm>
            <a:off x="1247965" y="2759964"/>
            <a:ext cx="10086340" cy="2990215"/>
            <a:chOff x="1247965" y="2759964"/>
            <a:chExt cx="10086340" cy="2990215"/>
          </a:xfrm>
        </p:grpSpPr>
        <p:pic>
          <p:nvPicPr>
            <p:cNvPr id="32" name="object 32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9828275" y="2759964"/>
              <a:ext cx="239268" cy="237743"/>
            </a:xfrm>
            <a:prstGeom prst="rect">
              <a:avLst/>
            </a:prstGeom>
          </p:spPr>
        </p:pic>
        <p:sp>
          <p:nvSpPr>
            <p:cNvPr id="33" name="object 33"/>
            <p:cNvSpPr/>
            <p:nvPr/>
          </p:nvSpPr>
          <p:spPr>
            <a:xfrm>
              <a:off x="1510284" y="4994148"/>
              <a:ext cx="2430780" cy="748665"/>
            </a:xfrm>
            <a:custGeom>
              <a:avLst/>
              <a:gdLst/>
              <a:ahLst/>
              <a:cxnLst/>
              <a:rect l="l" t="t" r="r" b="b"/>
              <a:pathLst>
                <a:path w="2430779" h="748664">
                  <a:moveTo>
                    <a:pt x="2306066" y="0"/>
                  </a:moveTo>
                  <a:lnTo>
                    <a:pt x="124714" y="0"/>
                  </a:lnTo>
                  <a:lnTo>
                    <a:pt x="76188" y="9806"/>
                  </a:lnTo>
                  <a:lnTo>
                    <a:pt x="36544" y="36544"/>
                  </a:lnTo>
                  <a:lnTo>
                    <a:pt x="9806" y="76188"/>
                  </a:lnTo>
                  <a:lnTo>
                    <a:pt x="0" y="124713"/>
                  </a:lnTo>
                  <a:lnTo>
                    <a:pt x="0" y="623569"/>
                  </a:lnTo>
                  <a:lnTo>
                    <a:pt x="9806" y="672111"/>
                  </a:lnTo>
                  <a:lnTo>
                    <a:pt x="36544" y="711754"/>
                  </a:lnTo>
                  <a:lnTo>
                    <a:pt x="76188" y="738482"/>
                  </a:lnTo>
                  <a:lnTo>
                    <a:pt x="124714" y="748283"/>
                  </a:lnTo>
                  <a:lnTo>
                    <a:pt x="2306066" y="748283"/>
                  </a:lnTo>
                  <a:lnTo>
                    <a:pt x="2354591" y="738482"/>
                  </a:lnTo>
                  <a:lnTo>
                    <a:pt x="2394235" y="711754"/>
                  </a:lnTo>
                  <a:lnTo>
                    <a:pt x="2420973" y="672111"/>
                  </a:lnTo>
                  <a:lnTo>
                    <a:pt x="2430779" y="623569"/>
                  </a:lnTo>
                  <a:lnTo>
                    <a:pt x="2430779" y="124713"/>
                  </a:lnTo>
                  <a:lnTo>
                    <a:pt x="2420973" y="76188"/>
                  </a:lnTo>
                  <a:lnTo>
                    <a:pt x="2394235" y="36544"/>
                  </a:lnTo>
                  <a:lnTo>
                    <a:pt x="2354591" y="9806"/>
                  </a:lnTo>
                  <a:lnTo>
                    <a:pt x="2306066" y="0"/>
                  </a:lnTo>
                  <a:close/>
                </a:path>
              </a:pathLst>
            </a:custGeom>
            <a:solidFill>
              <a:srgbClr val="F8F8F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" name="object 34"/>
            <p:cNvSpPr/>
            <p:nvPr/>
          </p:nvSpPr>
          <p:spPr>
            <a:xfrm>
              <a:off x="1510284" y="4994148"/>
              <a:ext cx="2430780" cy="748665"/>
            </a:xfrm>
            <a:custGeom>
              <a:avLst/>
              <a:gdLst/>
              <a:ahLst/>
              <a:cxnLst/>
              <a:rect l="l" t="t" r="r" b="b"/>
              <a:pathLst>
                <a:path w="2430779" h="748664">
                  <a:moveTo>
                    <a:pt x="0" y="124713"/>
                  </a:moveTo>
                  <a:lnTo>
                    <a:pt x="9806" y="76188"/>
                  </a:lnTo>
                  <a:lnTo>
                    <a:pt x="36544" y="36544"/>
                  </a:lnTo>
                  <a:lnTo>
                    <a:pt x="76188" y="9806"/>
                  </a:lnTo>
                  <a:lnTo>
                    <a:pt x="124714" y="0"/>
                  </a:lnTo>
                  <a:lnTo>
                    <a:pt x="2306066" y="0"/>
                  </a:lnTo>
                  <a:lnTo>
                    <a:pt x="2354591" y="9806"/>
                  </a:lnTo>
                  <a:lnTo>
                    <a:pt x="2394235" y="36544"/>
                  </a:lnTo>
                  <a:lnTo>
                    <a:pt x="2420973" y="76188"/>
                  </a:lnTo>
                  <a:lnTo>
                    <a:pt x="2430779" y="124713"/>
                  </a:lnTo>
                  <a:lnTo>
                    <a:pt x="2430779" y="623569"/>
                  </a:lnTo>
                  <a:lnTo>
                    <a:pt x="2420973" y="672111"/>
                  </a:lnTo>
                  <a:lnTo>
                    <a:pt x="2394235" y="711754"/>
                  </a:lnTo>
                  <a:lnTo>
                    <a:pt x="2354591" y="738482"/>
                  </a:lnTo>
                  <a:lnTo>
                    <a:pt x="2306066" y="748283"/>
                  </a:lnTo>
                  <a:lnTo>
                    <a:pt x="124714" y="748283"/>
                  </a:lnTo>
                  <a:lnTo>
                    <a:pt x="76188" y="738482"/>
                  </a:lnTo>
                  <a:lnTo>
                    <a:pt x="36544" y="711754"/>
                  </a:lnTo>
                  <a:lnTo>
                    <a:pt x="9806" y="672111"/>
                  </a:lnTo>
                  <a:lnTo>
                    <a:pt x="0" y="623569"/>
                  </a:lnTo>
                  <a:lnTo>
                    <a:pt x="0" y="124713"/>
                  </a:lnTo>
                  <a:close/>
                </a:path>
              </a:pathLst>
            </a:custGeom>
            <a:ln w="15240">
              <a:solidFill>
                <a:srgbClr val="282828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" name="object 35"/>
            <p:cNvSpPr/>
            <p:nvPr/>
          </p:nvSpPr>
          <p:spPr>
            <a:xfrm>
              <a:off x="1979676" y="4424172"/>
              <a:ext cx="1597660" cy="236220"/>
            </a:xfrm>
            <a:custGeom>
              <a:avLst/>
              <a:gdLst/>
              <a:ahLst/>
              <a:cxnLst/>
              <a:rect l="l" t="t" r="r" b="b"/>
              <a:pathLst>
                <a:path w="1597660" h="236220">
                  <a:moveTo>
                    <a:pt x="1597152" y="0"/>
                  </a:moveTo>
                  <a:lnTo>
                    <a:pt x="0" y="0"/>
                  </a:lnTo>
                  <a:lnTo>
                    <a:pt x="0" y="236219"/>
                  </a:lnTo>
                  <a:lnTo>
                    <a:pt x="1597152" y="236219"/>
                  </a:lnTo>
                  <a:lnTo>
                    <a:pt x="1597152" y="0"/>
                  </a:lnTo>
                  <a:close/>
                </a:path>
              </a:pathLst>
            </a:custGeom>
            <a:solidFill>
              <a:srgbClr val="00AFEF">
                <a:alpha val="1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" name="object 36"/>
            <p:cNvSpPr/>
            <p:nvPr/>
          </p:nvSpPr>
          <p:spPr>
            <a:xfrm>
              <a:off x="1252727" y="4768596"/>
              <a:ext cx="10076815" cy="0"/>
            </a:xfrm>
            <a:custGeom>
              <a:avLst/>
              <a:gdLst/>
              <a:ahLst/>
              <a:cxnLst/>
              <a:rect l="l" t="t" r="r" b="b"/>
              <a:pathLst>
                <a:path w="10076815">
                  <a:moveTo>
                    <a:pt x="0" y="0"/>
                  </a:moveTo>
                  <a:lnTo>
                    <a:pt x="10076561" y="0"/>
                  </a:lnTo>
                </a:path>
              </a:pathLst>
            </a:custGeom>
            <a:ln w="9144">
              <a:solidFill>
                <a:srgbClr val="282828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7" name="object 37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2744724" y="4730496"/>
              <a:ext cx="89915" cy="88391"/>
            </a:xfrm>
            <a:prstGeom prst="rect">
              <a:avLst/>
            </a:prstGeom>
          </p:spPr>
        </p:pic>
      </p:grpSp>
      <p:sp>
        <p:nvSpPr>
          <p:cNvPr id="38" name="object 38"/>
          <p:cNvSpPr txBox="1"/>
          <p:nvPr/>
        </p:nvSpPr>
        <p:spPr>
          <a:xfrm>
            <a:off x="2023998" y="4378579"/>
            <a:ext cx="149161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90" dirty="0">
                <a:solidFill>
                  <a:srgbClr val="1F90D4"/>
                </a:solidFill>
                <a:latin typeface="Noto Sans CJK KR Bold"/>
                <a:cs typeface="Noto Sans CJK KR Bold"/>
              </a:rPr>
              <a:t>업무스케줄</a:t>
            </a:r>
            <a:r>
              <a:rPr sz="1800" b="1" spc="65" dirty="0">
                <a:solidFill>
                  <a:srgbClr val="1F90D4"/>
                </a:solidFill>
                <a:latin typeface="Noto Sans CJK KR Bold"/>
                <a:cs typeface="Noto Sans CJK KR Bold"/>
              </a:rPr>
              <a:t> </a:t>
            </a:r>
            <a:r>
              <a:rPr sz="1800" b="1" spc="-90" dirty="0">
                <a:solidFill>
                  <a:srgbClr val="1F90D4"/>
                </a:solidFill>
                <a:latin typeface="Noto Sans CJK KR Bold"/>
                <a:cs typeface="Noto Sans CJK KR Bold"/>
              </a:rPr>
              <a:t>작성</a:t>
            </a:r>
            <a:endParaRPr sz="1800" dirty="0">
              <a:latin typeface="Noto Sans CJK KR Bold"/>
              <a:cs typeface="Noto Sans CJK KR Bold"/>
            </a:endParaRPr>
          </a:p>
        </p:txBody>
      </p:sp>
      <p:grpSp>
        <p:nvGrpSpPr>
          <p:cNvPr id="39" name="object 39"/>
          <p:cNvGrpSpPr/>
          <p:nvPr/>
        </p:nvGrpSpPr>
        <p:grpSpPr>
          <a:xfrm>
            <a:off x="5369052" y="4424171"/>
            <a:ext cx="2722245" cy="388620"/>
            <a:chOff x="5369052" y="4424171"/>
            <a:chExt cx="2722245" cy="388620"/>
          </a:xfrm>
        </p:grpSpPr>
        <p:sp>
          <p:nvSpPr>
            <p:cNvPr id="40" name="object 40"/>
            <p:cNvSpPr/>
            <p:nvPr/>
          </p:nvSpPr>
          <p:spPr>
            <a:xfrm>
              <a:off x="7286244" y="4424171"/>
              <a:ext cx="805180" cy="247015"/>
            </a:xfrm>
            <a:custGeom>
              <a:avLst/>
              <a:gdLst/>
              <a:ahLst/>
              <a:cxnLst/>
              <a:rect l="l" t="t" r="r" b="b"/>
              <a:pathLst>
                <a:path w="805179" h="247014">
                  <a:moveTo>
                    <a:pt x="804672" y="0"/>
                  </a:moveTo>
                  <a:lnTo>
                    <a:pt x="0" y="0"/>
                  </a:lnTo>
                  <a:lnTo>
                    <a:pt x="0" y="246887"/>
                  </a:lnTo>
                  <a:lnTo>
                    <a:pt x="804672" y="246887"/>
                  </a:lnTo>
                  <a:lnTo>
                    <a:pt x="804672" y="0"/>
                  </a:lnTo>
                  <a:close/>
                </a:path>
              </a:pathLst>
            </a:custGeom>
            <a:solidFill>
              <a:srgbClr val="00AFEF">
                <a:alpha val="1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1" name="object 41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5369052" y="4724399"/>
              <a:ext cx="89916" cy="88391"/>
            </a:xfrm>
            <a:prstGeom prst="rect">
              <a:avLst/>
            </a:prstGeom>
          </p:spPr>
        </p:pic>
      </p:grpSp>
      <p:sp>
        <p:nvSpPr>
          <p:cNvPr id="42" name="object 42"/>
          <p:cNvSpPr txBox="1"/>
          <p:nvPr/>
        </p:nvSpPr>
        <p:spPr>
          <a:xfrm>
            <a:off x="7265289" y="4378579"/>
            <a:ext cx="82423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90" dirty="0">
                <a:solidFill>
                  <a:srgbClr val="1F90D4"/>
                </a:solidFill>
                <a:latin typeface="Noto Sans CJK KR Bold"/>
                <a:cs typeface="Noto Sans CJK KR Bold"/>
              </a:rPr>
              <a:t>근로진행</a:t>
            </a:r>
            <a:endParaRPr sz="1800">
              <a:latin typeface="Noto Sans CJK KR Bold"/>
              <a:cs typeface="Noto Sans CJK KR Bold"/>
            </a:endParaRPr>
          </a:p>
        </p:txBody>
      </p:sp>
      <p:grpSp>
        <p:nvGrpSpPr>
          <p:cNvPr id="43" name="object 43"/>
          <p:cNvGrpSpPr/>
          <p:nvPr/>
        </p:nvGrpSpPr>
        <p:grpSpPr>
          <a:xfrm>
            <a:off x="4023359" y="3107435"/>
            <a:ext cx="4948555" cy="1803400"/>
            <a:chOff x="4023359" y="3107435"/>
            <a:chExt cx="4948555" cy="1803400"/>
          </a:xfrm>
        </p:grpSpPr>
        <p:pic>
          <p:nvPicPr>
            <p:cNvPr id="44" name="object 44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4023359" y="4664963"/>
              <a:ext cx="240791" cy="237744"/>
            </a:xfrm>
            <a:prstGeom prst="rect">
              <a:avLst/>
            </a:prstGeom>
          </p:spPr>
        </p:pic>
        <p:pic>
          <p:nvPicPr>
            <p:cNvPr id="45" name="object 45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6400799" y="4671059"/>
              <a:ext cx="240792" cy="239268"/>
            </a:xfrm>
            <a:prstGeom prst="rect">
              <a:avLst/>
            </a:prstGeom>
          </p:spPr>
        </p:pic>
        <p:pic>
          <p:nvPicPr>
            <p:cNvPr id="46" name="object 46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8732519" y="4664963"/>
              <a:ext cx="239268" cy="237744"/>
            </a:xfrm>
            <a:prstGeom prst="rect">
              <a:avLst/>
            </a:prstGeom>
          </p:spPr>
        </p:pic>
        <p:sp>
          <p:nvSpPr>
            <p:cNvPr id="47" name="object 47"/>
            <p:cNvSpPr/>
            <p:nvPr/>
          </p:nvSpPr>
          <p:spPr>
            <a:xfrm>
              <a:off x="4684775" y="3115055"/>
              <a:ext cx="2430780" cy="736600"/>
            </a:xfrm>
            <a:custGeom>
              <a:avLst/>
              <a:gdLst/>
              <a:ahLst/>
              <a:cxnLst/>
              <a:rect l="l" t="t" r="r" b="b"/>
              <a:pathLst>
                <a:path w="2430779" h="736600">
                  <a:moveTo>
                    <a:pt x="2308098" y="0"/>
                  </a:moveTo>
                  <a:lnTo>
                    <a:pt x="122682" y="0"/>
                  </a:lnTo>
                  <a:lnTo>
                    <a:pt x="74902" y="9650"/>
                  </a:lnTo>
                  <a:lnTo>
                    <a:pt x="35909" y="35956"/>
                  </a:lnTo>
                  <a:lnTo>
                    <a:pt x="9632" y="74955"/>
                  </a:lnTo>
                  <a:lnTo>
                    <a:pt x="0" y="122682"/>
                  </a:lnTo>
                  <a:lnTo>
                    <a:pt x="0" y="613410"/>
                  </a:lnTo>
                  <a:lnTo>
                    <a:pt x="9632" y="661136"/>
                  </a:lnTo>
                  <a:lnTo>
                    <a:pt x="35909" y="700135"/>
                  </a:lnTo>
                  <a:lnTo>
                    <a:pt x="74902" y="726441"/>
                  </a:lnTo>
                  <a:lnTo>
                    <a:pt x="122682" y="736092"/>
                  </a:lnTo>
                  <a:lnTo>
                    <a:pt x="2308098" y="736092"/>
                  </a:lnTo>
                  <a:lnTo>
                    <a:pt x="2355824" y="726441"/>
                  </a:lnTo>
                  <a:lnTo>
                    <a:pt x="2394823" y="700135"/>
                  </a:lnTo>
                  <a:lnTo>
                    <a:pt x="2421129" y="661136"/>
                  </a:lnTo>
                  <a:lnTo>
                    <a:pt x="2430779" y="613410"/>
                  </a:lnTo>
                  <a:lnTo>
                    <a:pt x="2430779" y="122682"/>
                  </a:lnTo>
                  <a:lnTo>
                    <a:pt x="2421129" y="74955"/>
                  </a:lnTo>
                  <a:lnTo>
                    <a:pt x="2394823" y="35956"/>
                  </a:lnTo>
                  <a:lnTo>
                    <a:pt x="2355824" y="9650"/>
                  </a:lnTo>
                  <a:lnTo>
                    <a:pt x="2308098" y="0"/>
                  </a:lnTo>
                  <a:close/>
                </a:path>
              </a:pathLst>
            </a:custGeom>
            <a:solidFill>
              <a:srgbClr val="F8F8F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8" name="object 48"/>
            <p:cNvSpPr/>
            <p:nvPr/>
          </p:nvSpPr>
          <p:spPr>
            <a:xfrm>
              <a:off x="4684775" y="3115055"/>
              <a:ext cx="2430780" cy="736600"/>
            </a:xfrm>
            <a:custGeom>
              <a:avLst/>
              <a:gdLst/>
              <a:ahLst/>
              <a:cxnLst/>
              <a:rect l="l" t="t" r="r" b="b"/>
              <a:pathLst>
                <a:path w="2430779" h="736600">
                  <a:moveTo>
                    <a:pt x="0" y="122682"/>
                  </a:moveTo>
                  <a:lnTo>
                    <a:pt x="9632" y="74955"/>
                  </a:lnTo>
                  <a:lnTo>
                    <a:pt x="35909" y="35956"/>
                  </a:lnTo>
                  <a:lnTo>
                    <a:pt x="74902" y="9650"/>
                  </a:lnTo>
                  <a:lnTo>
                    <a:pt x="122682" y="0"/>
                  </a:lnTo>
                  <a:lnTo>
                    <a:pt x="2308098" y="0"/>
                  </a:lnTo>
                  <a:lnTo>
                    <a:pt x="2355824" y="9650"/>
                  </a:lnTo>
                  <a:lnTo>
                    <a:pt x="2394823" y="35956"/>
                  </a:lnTo>
                  <a:lnTo>
                    <a:pt x="2421129" y="74955"/>
                  </a:lnTo>
                  <a:lnTo>
                    <a:pt x="2430779" y="122682"/>
                  </a:lnTo>
                  <a:lnTo>
                    <a:pt x="2430779" y="613410"/>
                  </a:lnTo>
                  <a:lnTo>
                    <a:pt x="2421129" y="661136"/>
                  </a:lnTo>
                  <a:lnTo>
                    <a:pt x="2394823" y="700135"/>
                  </a:lnTo>
                  <a:lnTo>
                    <a:pt x="2355824" y="726441"/>
                  </a:lnTo>
                  <a:lnTo>
                    <a:pt x="2308098" y="736092"/>
                  </a:lnTo>
                  <a:lnTo>
                    <a:pt x="122682" y="736092"/>
                  </a:lnTo>
                  <a:lnTo>
                    <a:pt x="74902" y="726441"/>
                  </a:lnTo>
                  <a:lnTo>
                    <a:pt x="35909" y="700135"/>
                  </a:lnTo>
                  <a:lnTo>
                    <a:pt x="9632" y="661136"/>
                  </a:lnTo>
                  <a:lnTo>
                    <a:pt x="0" y="613410"/>
                  </a:lnTo>
                  <a:lnTo>
                    <a:pt x="0" y="122682"/>
                  </a:lnTo>
                  <a:close/>
                </a:path>
              </a:pathLst>
            </a:custGeom>
            <a:ln w="15240">
              <a:solidFill>
                <a:srgbClr val="282828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9" name="object 49"/>
          <p:cNvSpPr txBox="1"/>
          <p:nvPr/>
        </p:nvSpPr>
        <p:spPr>
          <a:xfrm>
            <a:off x="1627377" y="5067045"/>
            <a:ext cx="2038985" cy="591820"/>
          </a:xfrm>
          <a:prstGeom prst="rect">
            <a:avLst/>
          </a:prstGeom>
        </p:spPr>
        <p:txBody>
          <a:bodyPr vert="horz" wrap="square" lIns="0" tIns="5080" rIns="0" bIns="0" rtlCol="0">
            <a:spAutoFit/>
          </a:bodyPr>
          <a:lstStyle/>
          <a:p>
            <a:pPr marL="100965" marR="5080" indent="-88900">
              <a:lnSpc>
                <a:spcPct val="104200"/>
              </a:lnSpc>
              <a:spcBef>
                <a:spcPts val="40"/>
              </a:spcBef>
              <a:buFont typeface="Noto Sans CJK KR Medium"/>
              <a:buChar char="•"/>
              <a:tabLst>
                <a:tab pos="118110" algn="l"/>
              </a:tabLst>
            </a:pPr>
            <a:r>
              <a:rPr sz="1200" b="1" spc="-60" dirty="0">
                <a:solidFill>
                  <a:srgbClr val="282828"/>
                </a:solidFill>
                <a:latin typeface="Noto Sans CJK KR Bold"/>
                <a:cs typeface="Noto Sans CJK KR Bold"/>
              </a:rPr>
              <a:t>근로</a:t>
            </a:r>
            <a:r>
              <a:rPr sz="1200" b="1" spc="70" dirty="0">
                <a:solidFill>
                  <a:srgbClr val="282828"/>
                </a:solidFill>
                <a:latin typeface="Noto Sans CJK KR Bold"/>
                <a:cs typeface="Noto Sans CJK KR Bold"/>
              </a:rPr>
              <a:t> </a:t>
            </a:r>
            <a:r>
              <a:rPr sz="1200" b="1" spc="-60" dirty="0">
                <a:solidFill>
                  <a:srgbClr val="282828"/>
                </a:solidFill>
                <a:latin typeface="Noto Sans CJK KR Bold"/>
                <a:cs typeface="Noto Sans CJK KR Bold"/>
              </a:rPr>
              <a:t>전</a:t>
            </a:r>
            <a:r>
              <a:rPr sz="1200" b="1" spc="70" dirty="0">
                <a:solidFill>
                  <a:srgbClr val="282828"/>
                </a:solidFill>
                <a:latin typeface="Noto Sans CJK KR Bold"/>
                <a:cs typeface="Noto Sans CJK KR Bold"/>
              </a:rPr>
              <a:t> </a:t>
            </a:r>
            <a:r>
              <a:rPr sz="1200" b="0" spc="-65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기관과</a:t>
            </a:r>
            <a:r>
              <a:rPr sz="1200" b="0" spc="70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 </a:t>
            </a:r>
            <a:r>
              <a:rPr sz="1200" b="0" spc="-65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협의된</a:t>
            </a:r>
            <a:r>
              <a:rPr sz="1200" b="0" spc="80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 </a:t>
            </a:r>
            <a:r>
              <a:rPr sz="1200" b="0" spc="-65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시간으로 </a:t>
            </a:r>
            <a:r>
              <a:rPr sz="1200" b="0" spc="-254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 </a:t>
            </a:r>
            <a:r>
              <a:rPr sz="1200" b="0" spc="-60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업무스케줄을</a:t>
            </a:r>
            <a:r>
              <a:rPr sz="1200" b="0" spc="95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 </a:t>
            </a:r>
            <a:r>
              <a:rPr sz="1200" b="0" spc="-65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작성</a:t>
            </a:r>
            <a:endParaRPr sz="1200" dirty="0">
              <a:latin typeface="Noto Sans CJK KR Medium"/>
              <a:cs typeface="Noto Sans CJK KR Medium"/>
            </a:endParaRPr>
          </a:p>
          <a:p>
            <a:pPr marL="136525">
              <a:lnSpc>
                <a:spcPct val="100000"/>
              </a:lnSpc>
              <a:spcBef>
                <a:spcPts val="195"/>
              </a:spcBef>
            </a:pPr>
            <a:r>
              <a:rPr sz="1100" b="0" spc="-110" dirty="0">
                <a:solidFill>
                  <a:srgbClr val="FF0000"/>
                </a:solidFill>
                <a:latin typeface="Noto Sans CJK KR Medium"/>
                <a:cs typeface="Noto Sans CJK KR Medium"/>
              </a:rPr>
              <a:t>※</a:t>
            </a:r>
            <a:r>
              <a:rPr sz="1100" b="0" spc="-70" dirty="0">
                <a:solidFill>
                  <a:srgbClr val="FF0000"/>
                </a:solidFill>
                <a:latin typeface="Noto Sans CJK KR Medium"/>
                <a:cs typeface="Noto Sans CJK KR Medium"/>
              </a:rPr>
              <a:t> </a:t>
            </a:r>
            <a:r>
              <a:rPr sz="1100" b="0" spc="-55" dirty="0">
                <a:solidFill>
                  <a:srgbClr val="FF0000"/>
                </a:solidFill>
                <a:latin typeface="Noto Sans CJK KR Medium"/>
                <a:cs typeface="Noto Sans CJK KR Medium"/>
              </a:rPr>
              <a:t>업무스케줄은</a:t>
            </a:r>
            <a:r>
              <a:rPr sz="1100" b="0" spc="70" dirty="0">
                <a:solidFill>
                  <a:srgbClr val="FF0000"/>
                </a:solidFill>
                <a:latin typeface="Noto Sans CJK KR Medium"/>
                <a:cs typeface="Noto Sans CJK KR Medium"/>
              </a:rPr>
              <a:t> </a:t>
            </a:r>
            <a:r>
              <a:rPr sz="1100" b="1" spc="-55" dirty="0">
                <a:solidFill>
                  <a:srgbClr val="FF0000"/>
                </a:solidFill>
                <a:latin typeface="Noto Sans CJK KR Bold"/>
                <a:cs typeface="Noto Sans CJK KR Bold"/>
              </a:rPr>
              <a:t>상시</a:t>
            </a:r>
            <a:r>
              <a:rPr sz="1100" b="1" spc="55" dirty="0">
                <a:solidFill>
                  <a:srgbClr val="FF0000"/>
                </a:solidFill>
                <a:latin typeface="Noto Sans CJK KR Bold"/>
                <a:cs typeface="Noto Sans CJK KR Bold"/>
              </a:rPr>
              <a:t> </a:t>
            </a:r>
            <a:r>
              <a:rPr sz="1100" b="1" spc="-55" dirty="0">
                <a:solidFill>
                  <a:srgbClr val="FF0000"/>
                </a:solidFill>
                <a:latin typeface="Noto Sans CJK KR Bold"/>
                <a:cs typeface="Noto Sans CJK KR Bold"/>
              </a:rPr>
              <a:t>수정</a:t>
            </a:r>
            <a:r>
              <a:rPr sz="1100" b="1" spc="65" dirty="0">
                <a:solidFill>
                  <a:srgbClr val="FF0000"/>
                </a:solidFill>
                <a:latin typeface="Noto Sans CJK KR Bold"/>
                <a:cs typeface="Noto Sans CJK KR Bold"/>
              </a:rPr>
              <a:t> </a:t>
            </a:r>
            <a:r>
              <a:rPr sz="1100" b="1" spc="-55" dirty="0">
                <a:solidFill>
                  <a:srgbClr val="FF0000"/>
                </a:solidFill>
                <a:latin typeface="Noto Sans CJK KR Bold"/>
                <a:cs typeface="Noto Sans CJK KR Bold"/>
              </a:rPr>
              <a:t>가능</a:t>
            </a:r>
            <a:endParaRPr sz="1100" dirty="0">
              <a:solidFill>
                <a:srgbClr val="FF0000"/>
              </a:solidFill>
              <a:latin typeface="Noto Sans CJK KR Bold"/>
              <a:cs typeface="Noto Sans CJK KR Bold"/>
            </a:endParaRPr>
          </a:p>
        </p:txBody>
      </p:sp>
      <p:sp>
        <p:nvSpPr>
          <p:cNvPr id="50" name="object 50"/>
          <p:cNvSpPr txBox="1"/>
          <p:nvPr/>
        </p:nvSpPr>
        <p:spPr>
          <a:xfrm>
            <a:off x="4755896" y="3189223"/>
            <a:ext cx="2319655" cy="5721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17475" indent="-105410">
              <a:lnSpc>
                <a:spcPct val="100000"/>
              </a:lnSpc>
              <a:spcBef>
                <a:spcPts val="100"/>
              </a:spcBef>
              <a:buChar char="•"/>
              <a:tabLst>
                <a:tab pos="118110" algn="l"/>
              </a:tabLst>
            </a:pPr>
            <a:r>
              <a:rPr sz="1200" b="0" spc="-65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서약서</a:t>
            </a:r>
            <a:r>
              <a:rPr sz="1200" b="0" spc="75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 </a:t>
            </a:r>
            <a:r>
              <a:rPr sz="1200" b="0" spc="-65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확인</a:t>
            </a:r>
            <a:r>
              <a:rPr sz="1200" b="0" spc="85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 </a:t>
            </a:r>
            <a:r>
              <a:rPr sz="1200" b="0" spc="-35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시,</a:t>
            </a:r>
            <a:r>
              <a:rPr sz="1200" b="0" spc="65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 </a:t>
            </a:r>
            <a:r>
              <a:rPr sz="1200" b="0" spc="-65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공동인증서</a:t>
            </a:r>
            <a:r>
              <a:rPr sz="1200" b="0" spc="100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 </a:t>
            </a:r>
            <a:r>
              <a:rPr sz="1200" b="0" spc="-65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필요</a:t>
            </a:r>
            <a:endParaRPr sz="1200">
              <a:latin typeface="Noto Sans CJK KR Medium"/>
              <a:cs typeface="Noto Sans CJK KR Medium"/>
            </a:endParaRPr>
          </a:p>
          <a:p>
            <a:pPr marL="117475" indent="-105410">
              <a:lnSpc>
                <a:spcPct val="100000"/>
              </a:lnSpc>
              <a:buClr>
                <a:srgbClr val="042D61"/>
              </a:buClr>
              <a:buFont typeface="Noto Sans CJK KR Medium"/>
              <a:buChar char="•"/>
              <a:tabLst>
                <a:tab pos="118110" algn="l"/>
              </a:tabLst>
            </a:pPr>
            <a:r>
              <a:rPr sz="1200" b="1" spc="-65" dirty="0">
                <a:solidFill>
                  <a:srgbClr val="3C475C"/>
                </a:solidFill>
                <a:latin typeface="Noto Sans CJK KR Bold"/>
                <a:cs typeface="Noto Sans CJK KR Bold"/>
              </a:rPr>
              <a:t>서약서</a:t>
            </a:r>
            <a:r>
              <a:rPr sz="1200" b="1" spc="65" dirty="0">
                <a:solidFill>
                  <a:srgbClr val="3C475C"/>
                </a:solidFill>
                <a:latin typeface="Noto Sans CJK KR Bold"/>
                <a:cs typeface="Noto Sans CJK KR Bold"/>
              </a:rPr>
              <a:t> </a:t>
            </a:r>
            <a:r>
              <a:rPr sz="1200" b="1" spc="-65" dirty="0">
                <a:solidFill>
                  <a:srgbClr val="3C475C"/>
                </a:solidFill>
                <a:latin typeface="Noto Sans CJK KR Bold"/>
                <a:cs typeface="Noto Sans CJK KR Bold"/>
              </a:rPr>
              <a:t>확인</a:t>
            </a:r>
            <a:r>
              <a:rPr sz="1200" b="1" spc="80" dirty="0">
                <a:solidFill>
                  <a:srgbClr val="3C475C"/>
                </a:solidFill>
                <a:latin typeface="Noto Sans CJK KR Bold"/>
                <a:cs typeface="Noto Sans CJK KR Bold"/>
              </a:rPr>
              <a:t> </a:t>
            </a:r>
            <a:r>
              <a:rPr sz="1200" b="1" spc="-35" dirty="0">
                <a:solidFill>
                  <a:srgbClr val="3C475C"/>
                </a:solidFill>
                <a:latin typeface="Noto Sans CJK KR Bold"/>
                <a:cs typeface="Noto Sans CJK KR Bold"/>
              </a:rPr>
              <a:t>후</a:t>
            </a:r>
            <a:r>
              <a:rPr sz="1200" b="0" spc="-35" dirty="0">
                <a:solidFill>
                  <a:srgbClr val="3C475C"/>
                </a:solidFill>
                <a:latin typeface="Noto Sans CJK KR Medium"/>
                <a:cs typeface="Noto Sans CJK KR Medium"/>
              </a:rPr>
              <a:t>,</a:t>
            </a:r>
            <a:r>
              <a:rPr sz="1200" b="0" spc="60" dirty="0">
                <a:solidFill>
                  <a:srgbClr val="3C475C"/>
                </a:solidFill>
                <a:latin typeface="Noto Sans CJK KR Medium"/>
                <a:cs typeface="Noto Sans CJK KR Medium"/>
              </a:rPr>
              <a:t> </a:t>
            </a:r>
            <a:r>
              <a:rPr sz="1200" b="0" spc="-60" dirty="0">
                <a:solidFill>
                  <a:srgbClr val="3C475C"/>
                </a:solidFill>
                <a:latin typeface="Noto Sans CJK KR Medium"/>
                <a:cs typeface="Noto Sans CJK KR Medium"/>
              </a:rPr>
              <a:t>사이버OT이수</a:t>
            </a:r>
            <a:endParaRPr sz="1200">
              <a:latin typeface="Noto Sans CJK KR Medium"/>
              <a:cs typeface="Noto Sans CJK KR Medium"/>
            </a:endParaRPr>
          </a:p>
          <a:p>
            <a:pPr marL="100965">
              <a:lnSpc>
                <a:spcPct val="100000"/>
              </a:lnSpc>
              <a:spcBef>
                <a:spcPts val="100"/>
              </a:spcBef>
            </a:pPr>
            <a:r>
              <a:rPr sz="1100" b="0" spc="-110" dirty="0">
                <a:solidFill>
                  <a:srgbClr val="3C475C"/>
                </a:solidFill>
                <a:latin typeface="Noto Sans CJK KR Medium"/>
                <a:cs typeface="Noto Sans CJK KR Medium"/>
              </a:rPr>
              <a:t>※</a:t>
            </a:r>
            <a:r>
              <a:rPr sz="1100" b="0" spc="50" dirty="0">
                <a:solidFill>
                  <a:srgbClr val="3C475C"/>
                </a:solidFill>
                <a:latin typeface="Noto Sans CJK KR Medium"/>
                <a:cs typeface="Noto Sans CJK KR Medium"/>
              </a:rPr>
              <a:t> </a:t>
            </a:r>
            <a:r>
              <a:rPr sz="1100" b="0" spc="-55" dirty="0">
                <a:solidFill>
                  <a:srgbClr val="3C475C"/>
                </a:solidFill>
                <a:latin typeface="Noto Sans CJK KR Medium"/>
                <a:cs typeface="Noto Sans CJK KR Medium"/>
              </a:rPr>
              <a:t>장애대학생봉사유형은</a:t>
            </a:r>
            <a:r>
              <a:rPr sz="1100" b="0" spc="75" dirty="0">
                <a:solidFill>
                  <a:srgbClr val="3C475C"/>
                </a:solidFill>
                <a:latin typeface="Noto Sans CJK KR Medium"/>
                <a:cs typeface="Noto Sans CJK KR Medium"/>
              </a:rPr>
              <a:t> </a:t>
            </a:r>
            <a:r>
              <a:rPr sz="1100" b="1" spc="-55" dirty="0">
                <a:solidFill>
                  <a:srgbClr val="3C475C"/>
                </a:solidFill>
                <a:latin typeface="Noto Sans CJK KR Bold"/>
                <a:cs typeface="Noto Sans CJK KR Bold"/>
              </a:rPr>
              <a:t>전문교육</a:t>
            </a:r>
            <a:r>
              <a:rPr sz="1100" b="1" spc="60" dirty="0">
                <a:solidFill>
                  <a:srgbClr val="3C475C"/>
                </a:solidFill>
                <a:latin typeface="Noto Sans CJK KR Bold"/>
                <a:cs typeface="Noto Sans CJK KR Bold"/>
              </a:rPr>
              <a:t> </a:t>
            </a:r>
            <a:r>
              <a:rPr sz="1100" b="1" spc="-55" dirty="0">
                <a:solidFill>
                  <a:srgbClr val="3C475C"/>
                </a:solidFill>
                <a:latin typeface="Noto Sans CJK KR Bold"/>
                <a:cs typeface="Noto Sans CJK KR Bold"/>
              </a:rPr>
              <a:t>이수</a:t>
            </a:r>
            <a:endParaRPr sz="1100">
              <a:latin typeface="Noto Sans CJK KR Bold"/>
              <a:cs typeface="Noto Sans CJK KR Bold"/>
            </a:endParaRPr>
          </a:p>
        </p:txBody>
      </p:sp>
      <p:grpSp>
        <p:nvGrpSpPr>
          <p:cNvPr id="51" name="object 51"/>
          <p:cNvGrpSpPr/>
          <p:nvPr/>
        </p:nvGrpSpPr>
        <p:grpSpPr>
          <a:xfrm>
            <a:off x="7406640" y="3104388"/>
            <a:ext cx="2446020" cy="906780"/>
            <a:chOff x="7406640" y="3104388"/>
            <a:chExt cx="2446020" cy="906780"/>
          </a:xfrm>
        </p:grpSpPr>
        <p:sp>
          <p:nvSpPr>
            <p:cNvPr id="52" name="object 52"/>
            <p:cNvSpPr/>
            <p:nvPr/>
          </p:nvSpPr>
          <p:spPr>
            <a:xfrm>
              <a:off x="7414260" y="3112008"/>
              <a:ext cx="2430780" cy="891540"/>
            </a:xfrm>
            <a:custGeom>
              <a:avLst/>
              <a:gdLst/>
              <a:ahLst/>
              <a:cxnLst/>
              <a:rect l="l" t="t" r="r" b="b"/>
              <a:pathLst>
                <a:path w="2430779" h="891539">
                  <a:moveTo>
                    <a:pt x="2282190" y="0"/>
                  </a:moveTo>
                  <a:lnTo>
                    <a:pt x="148590" y="0"/>
                  </a:lnTo>
                  <a:lnTo>
                    <a:pt x="101632" y="7577"/>
                  </a:lnTo>
                  <a:lnTo>
                    <a:pt x="60844" y="28675"/>
                  </a:lnTo>
                  <a:lnTo>
                    <a:pt x="28675" y="60844"/>
                  </a:lnTo>
                  <a:lnTo>
                    <a:pt x="7577" y="101632"/>
                  </a:lnTo>
                  <a:lnTo>
                    <a:pt x="0" y="148589"/>
                  </a:lnTo>
                  <a:lnTo>
                    <a:pt x="0" y="742949"/>
                  </a:lnTo>
                  <a:lnTo>
                    <a:pt x="7577" y="789907"/>
                  </a:lnTo>
                  <a:lnTo>
                    <a:pt x="28675" y="830695"/>
                  </a:lnTo>
                  <a:lnTo>
                    <a:pt x="60844" y="862864"/>
                  </a:lnTo>
                  <a:lnTo>
                    <a:pt x="101632" y="883962"/>
                  </a:lnTo>
                  <a:lnTo>
                    <a:pt x="148590" y="891539"/>
                  </a:lnTo>
                  <a:lnTo>
                    <a:pt x="2282190" y="891539"/>
                  </a:lnTo>
                  <a:lnTo>
                    <a:pt x="2329147" y="883962"/>
                  </a:lnTo>
                  <a:lnTo>
                    <a:pt x="2369935" y="862864"/>
                  </a:lnTo>
                  <a:lnTo>
                    <a:pt x="2402104" y="830695"/>
                  </a:lnTo>
                  <a:lnTo>
                    <a:pt x="2423202" y="789907"/>
                  </a:lnTo>
                  <a:lnTo>
                    <a:pt x="2430780" y="742949"/>
                  </a:lnTo>
                  <a:lnTo>
                    <a:pt x="2430780" y="148589"/>
                  </a:lnTo>
                  <a:lnTo>
                    <a:pt x="2423202" y="101632"/>
                  </a:lnTo>
                  <a:lnTo>
                    <a:pt x="2402104" y="60844"/>
                  </a:lnTo>
                  <a:lnTo>
                    <a:pt x="2369935" y="28675"/>
                  </a:lnTo>
                  <a:lnTo>
                    <a:pt x="2329147" y="7577"/>
                  </a:lnTo>
                  <a:lnTo>
                    <a:pt x="2282190" y="0"/>
                  </a:lnTo>
                  <a:close/>
                </a:path>
              </a:pathLst>
            </a:custGeom>
            <a:solidFill>
              <a:srgbClr val="F8F8F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3" name="object 53"/>
            <p:cNvSpPr/>
            <p:nvPr/>
          </p:nvSpPr>
          <p:spPr>
            <a:xfrm>
              <a:off x="7414260" y="3112008"/>
              <a:ext cx="2430780" cy="891540"/>
            </a:xfrm>
            <a:custGeom>
              <a:avLst/>
              <a:gdLst/>
              <a:ahLst/>
              <a:cxnLst/>
              <a:rect l="l" t="t" r="r" b="b"/>
              <a:pathLst>
                <a:path w="2430779" h="891539">
                  <a:moveTo>
                    <a:pt x="0" y="148589"/>
                  </a:moveTo>
                  <a:lnTo>
                    <a:pt x="7577" y="101632"/>
                  </a:lnTo>
                  <a:lnTo>
                    <a:pt x="28675" y="60844"/>
                  </a:lnTo>
                  <a:lnTo>
                    <a:pt x="60844" y="28675"/>
                  </a:lnTo>
                  <a:lnTo>
                    <a:pt x="101632" y="7577"/>
                  </a:lnTo>
                  <a:lnTo>
                    <a:pt x="148590" y="0"/>
                  </a:lnTo>
                  <a:lnTo>
                    <a:pt x="2282190" y="0"/>
                  </a:lnTo>
                  <a:lnTo>
                    <a:pt x="2329147" y="7577"/>
                  </a:lnTo>
                  <a:lnTo>
                    <a:pt x="2369935" y="28675"/>
                  </a:lnTo>
                  <a:lnTo>
                    <a:pt x="2402104" y="60844"/>
                  </a:lnTo>
                  <a:lnTo>
                    <a:pt x="2423202" y="101632"/>
                  </a:lnTo>
                  <a:lnTo>
                    <a:pt x="2430780" y="148589"/>
                  </a:lnTo>
                  <a:lnTo>
                    <a:pt x="2430780" y="742949"/>
                  </a:lnTo>
                  <a:lnTo>
                    <a:pt x="2423202" y="789907"/>
                  </a:lnTo>
                  <a:lnTo>
                    <a:pt x="2402104" y="830695"/>
                  </a:lnTo>
                  <a:lnTo>
                    <a:pt x="2369935" y="862864"/>
                  </a:lnTo>
                  <a:lnTo>
                    <a:pt x="2329147" y="883962"/>
                  </a:lnTo>
                  <a:lnTo>
                    <a:pt x="2282190" y="891539"/>
                  </a:lnTo>
                  <a:lnTo>
                    <a:pt x="148590" y="891539"/>
                  </a:lnTo>
                  <a:lnTo>
                    <a:pt x="101632" y="883962"/>
                  </a:lnTo>
                  <a:lnTo>
                    <a:pt x="60844" y="862864"/>
                  </a:lnTo>
                  <a:lnTo>
                    <a:pt x="28675" y="830695"/>
                  </a:lnTo>
                  <a:lnTo>
                    <a:pt x="7577" y="789907"/>
                  </a:lnTo>
                  <a:lnTo>
                    <a:pt x="0" y="742949"/>
                  </a:lnTo>
                  <a:lnTo>
                    <a:pt x="0" y="148589"/>
                  </a:lnTo>
                  <a:close/>
                </a:path>
              </a:pathLst>
            </a:custGeom>
            <a:ln w="15240">
              <a:solidFill>
                <a:srgbClr val="282828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4" name="object 54"/>
          <p:cNvSpPr txBox="1"/>
          <p:nvPr/>
        </p:nvSpPr>
        <p:spPr>
          <a:xfrm>
            <a:off x="7531989" y="3158401"/>
            <a:ext cx="2179320" cy="791210"/>
          </a:xfrm>
          <a:prstGeom prst="rect">
            <a:avLst/>
          </a:prstGeom>
        </p:spPr>
        <p:txBody>
          <a:bodyPr vert="horz" wrap="square" lIns="0" tIns="38735" rIns="0" bIns="0" rtlCol="0">
            <a:spAutoFit/>
          </a:bodyPr>
          <a:lstStyle/>
          <a:p>
            <a:pPr marL="117475" indent="-105410">
              <a:lnSpc>
                <a:spcPct val="100000"/>
              </a:lnSpc>
              <a:spcBef>
                <a:spcPts val="305"/>
              </a:spcBef>
              <a:buFont typeface="Noto Sans CJK KR Medium"/>
              <a:buChar char="•"/>
              <a:tabLst>
                <a:tab pos="118110" algn="l"/>
              </a:tabLst>
            </a:pPr>
            <a:r>
              <a:rPr sz="1200" b="1" spc="-170" dirty="0">
                <a:solidFill>
                  <a:srgbClr val="282828"/>
                </a:solidFill>
                <a:latin typeface="Noto Sans CJK KR Bold"/>
                <a:cs typeface="Noto Sans CJK KR Bold"/>
              </a:rPr>
              <a:t>소속대학학사시간표와동일</a:t>
            </a:r>
            <a:r>
              <a:rPr sz="1200" b="0" spc="-170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하게입력</a:t>
            </a:r>
            <a:endParaRPr sz="1200" dirty="0">
              <a:latin typeface="Noto Sans CJK KR Medium"/>
              <a:cs typeface="Noto Sans CJK KR Medium"/>
            </a:endParaRPr>
          </a:p>
          <a:p>
            <a:pPr marL="135890">
              <a:lnSpc>
                <a:spcPts val="1310"/>
              </a:lnSpc>
              <a:spcBef>
                <a:spcPts val="200"/>
              </a:spcBef>
            </a:pPr>
            <a:r>
              <a:rPr sz="1100" b="0" spc="-110" dirty="0">
                <a:solidFill>
                  <a:srgbClr val="FF0000"/>
                </a:solidFill>
                <a:latin typeface="Noto Sans CJK KR Medium"/>
                <a:cs typeface="Noto Sans CJK KR Medium"/>
              </a:rPr>
              <a:t>※</a:t>
            </a:r>
            <a:r>
              <a:rPr sz="1100" b="0" spc="-70" dirty="0">
                <a:solidFill>
                  <a:srgbClr val="FF0000"/>
                </a:solidFill>
                <a:latin typeface="Noto Sans CJK KR Medium"/>
                <a:cs typeface="Noto Sans CJK KR Medium"/>
              </a:rPr>
              <a:t> </a:t>
            </a:r>
            <a:r>
              <a:rPr sz="1100" b="0" spc="-45" dirty="0">
                <a:solidFill>
                  <a:srgbClr val="FF0000"/>
                </a:solidFill>
                <a:latin typeface="Noto Sans CJK KR Medium"/>
                <a:cs typeface="Noto Sans CJK KR Medium"/>
              </a:rPr>
              <a:t>계절학기,</a:t>
            </a:r>
            <a:r>
              <a:rPr sz="1100" b="0" spc="60" dirty="0">
                <a:solidFill>
                  <a:srgbClr val="FF0000"/>
                </a:solidFill>
                <a:latin typeface="Noto Sans CJK KR Medium"/>
                <a:cs typeface="Noto Sans CJK KR Medium"/>
              </a:rPr>
              <a:t> </a:t>
            </a:r>
            <a:r>
              <a:rPr sz="1100" b="0" spc="-55" dirty="0">
                <a:solidFill>
                  <a:srgbClr val="FF0000"/>
                </a:solidFill>
                <a:latin typeface="Noto Sans CJK KR Medium"/>
                <a:cs typeface="Noto Sans CJK KR Medium"/>
              </a:rPr>
              <a:t>실습시간표</a:t>
            </a:r>
            <a:r>
              <a:rPr sz="1100" b="0" spc="65" dirty="0">
                <a:solidFill>
                  <a:srgbClr val="FF0000"/>
                </a:solidFill>
                <a:latin typeface="Noto Sans CJK KR Medium"/>
                <a:cs typeface="Noto Sans CJK KR Medium"/>
              </a:rPr>
              <a:t> </a:t>
            </a:r>
            <a:r>
              <a:rPr sz="1100" b="0" spc="-55" dirty="0">
                <a:solidFill>
                  <a:srgbClr val="FF0000"/>
                </a:solidFill>
                <a:latin typeface="Noto Sans CJK KR Medium"/>
                <a:cs typeface="Noto Sans CJK KR Medium"/>
              </a:rPr>
              <a:t>포함</a:t>
            </a:r>
            <a:endParaRPr sz="1100" dirty="0">
              <a:solidFill>
                <a:srgbClr val="FF0000"/>
              </a:solidFill>
              <a:latin typeface="Noto Sans CJK KR Medium"/>
              <a:cs typeface="Noto Sans CJK KR Medium"/>
            </a:endParaRPr>
          </a:p>
          <a:p>
            <a:pPr marL="117475" indent="-105410">
              <a:lnSpc>
                <a:spcPts val="1430"/>
              </a:lnSpc>
              <a:buClr>
                <a:srgbClr val="042D61"/>
              </a:buClr>
              <a:buChar char="•"/>
              <a:tabLst>
                <a:tab pos="118110" algn="l"/>
              </a:tabLst>
            </a:pPr>
            <a:r>
              <a:rPr sz="1200" b="0" spc="-65" dirty="0">
                <a:solidFill>
                  <a:srgbClr val="3C475C"/>
                </a:solidFill>
                <a:latin typeface="Noto Sans CJK KR Medium"/>
                <a:cs typeface="Noto Sans CJK KR Medium"/>
              </a:rPr>
              <a:t>방학</a:t>
            </a:r>
            <a:r>
              <a:rPr sz="1200" b="0" spc="80" dirty="0">
                <a:solidFill>
                  <a:srgbClr val="3C475C"/>
                </a:solidFill>
                <a:latin typeface="Noto Sans CJK KR Medium"/>
                <a:cs typeface="Noto Sans CJK KR Medium"/>
              </a:rPr>
              <a:t> </a:t>
            </a:r>
            <a:r>
              <a:rPr sz="1200" b="0" spc="-60" dirty="0">
                <a:solidFill>
                  <a:srgbClr val="3C475C"/>
                </a:solidFill>
                <a:latin typeface="Noto Sans CJK KR Medium"/>
                <a:cs typeface="Noto Sans CJK KR Medium"/>
              </a:rPr>
              <a:t>중</a:t>
            </a:r>
            <a:r>
              <a:rPr sz="1200" b="0" spc="80" dirty="0">
                <a:solidFill>
                  <a:srgbClr val="3C475C"/>
                </a:solidFill>
                <a:latin typeface="Noto Sans CJK KR Medium"/>
                <a:cs typeface="Noto Sans CJK KR Medium"/>
              </a:rPr>
              <a:t> </a:t>
            </a:r>
            <a:r>
              <a:rPr sz="1200" b="0" spc="-65" dirty="0">
                <a:solidFill>
                  <a:srgbClr val="3C475C"/>
                </a:solidFill>
                <a:latin typeface="Noto Sans CJK KR Medium"/>
                <a:cs typeface="Noto Sans CJK KR Medium"/>
              </a:rPr>
              <a:t>근로</a:t>
            </a:r>
            <a:r>
              <a:rPr sz="1200" b="0" spc="80" dirty="0">
                <a:solidFill>
                  <a:srgbClr val="3C475C"/>
                </a:solidFill>
                <a:latin typeface="Noto Sans CJK KR Medium"/>
                <a:cs typeface="Noto Sans CJK KR Medium"/>
              </a:rPr>
              <a:t> </a:t>
            </a:r>
            <a:r>
              <a:rPr sz="1200" b="0" spc="-35" dirty="0">
                <a:solidFill>
                  <a:srgbClr val="3C475C"/>
                </a:solidFill>
                <a:latin typeface="Noto Sans CJK KR Medium"/>
                <a:cs typeface="Noto Sans CJK KR Medium"/>
              </a:rPr>
              <a:t>시,</a:t>
            </a:r>
            <a:r>
              <a:rPr sz="1200" b="0" spc="85" dirty="0">
                <a:solidFill>
                  <a:srgbClr val="3C475C"/>
                </a:solidFill>
                <a:latin typeface="Noto Sans CJK KR Medium"/>
                <a:cs typeface="Noto Sans CJK KR Medium"/>
              </a:rPr>
              <a:t> </a:t>
            </a:r>
            <a:r>
              <a:rPr sz="1200" b="1" spc="-65" dirty="0">
                <a:solidFill>
                  <a:srgbClr val="3C475C"/>
                </a:solidFill>
                <a:latin typeface="Noto Sans CJK KR Bold"/>
                <a:cs typeface="Noto Sans CJK KR Bold"/>
              </a:rPr>
              <a:t>수업</a:t>
            </a:r>
            <a:r>
              <a:rPr sz="1050" b="1" spc="-65" dirty="0">
                <a:solidFill>
                  <a:srgbClr val="3C475C"/>
                </a:solidFill>
                <a:latin typeface="Noto Sans CJK KR Bold"/>
                <a:cs typeface="Noto Sans CJK KR Bold"/>
              </a:rPr>
              <a:t>(실습)</a:t>
            </a:r>
            <a:r>
              <a:rPr sz="1200" b="1" spc="-65" dirty="0">
                <a:solidFill>
                  <a:srgbClr val="3C475C"/>
                </a:solidFill>
                <a:latin typeface="Noto Sans CJK KR Bold"/>
                <a:cs typeface="Noto Sans CJK KR Bold"/>
              </a:rPr>
              <a:t>이</a:t>
            </a:r>
            <a:r>
              <a:rPr sz="1200" b="1" spc="65" dirty="0">
                <a:solidFill>
                  <a:srgbClr val="3C475C"/>
                </a:solidFill>
                <a:latin typeface="Noto Sans CJK KR Bold"/>
                <a:cs typeface="Noto Sans CJK KR Bold"/>
              </a:rPr>
              <a:t> </a:t>
            </a:r>
            <a:r>
              <a:rPr sz="1200" b="1" spc="-65" dirty="0">
                <a:solidFill>
                  <a:srgbClr val="3C475C"/>
                </a:solidFill>
                <a:latin typeface="Noto Sans CJK KR Bold"/>
                <a:cs typeface="Noto Sans CJK KR Bold"/>
              </a:rPr>
              <a:t>없는</a:t>
            </a:r>
            <a:endParaRPr sz="1200" dirty="0">
              <a:latin typeface="Noto Sans CJK KR Bold"/>
              <a:cs typeface="Noto Sans CJK KR Bold"/>
            </a:endParaRPr>
          </a:p>
          <a:p>
            <a:pPr marL="121920">
              <a:lnSpc>
                <a:spcPct val="100000"/>
              </a:lnSpc>
            </a:pPr>
            <a:r>
              <a:rPr sz="1200" b="1" spc="-55" dirty="0">
                <a:solidFill>
                  <a:srgbClr val="3C475C"/>
                </a:solidFill>
                <a:latin typeface="Noto Sans CJK KR Bold"/>
                <a:cs typeface="Noto Sans CJK KR Bold"/>
              </a:rPr>
              <a:t>경우,</a:t>
            </a:r>
            <a:r>
              <a:rPr sz="1200" b="1" spc="65" dirty="0">
                <a:solidFill>
                  <a:srgbClr val="3C475C"/>
                </a:solidFill>
                <a:latin typeface="Noto Sans CJK KR Bold"/>
                <a:cs typeface="Noto Sans CJK KR Bold"/>
              </a:rPr>
              <a:t> </a:t>
            </a:r>
            <a:r>
              <a:rPr sz="1200" b="1" spc="-60" dirty="0">
                <a:solidFill>
                  <a:srgbClr val="3C475C"/>
                </a:solidFill>
                <a:latin typeface="Noto Sans CJK KR Bold"/>
                <a:cs typeface="Noto Sans CJK KR Bold"/>
              </a:rPr>
              <a:t>시간표</a:t>
            </a:r>
            <a:r>
              <a:rPr sz="1200" b="1" spc="80" dirty="0">
                <a:solidFill>
                  <a:srgbClr val="3C475C"/>
                </a:solidFill>
                <a:latin typeface="Noto Sans CJK KR Bold"/>
                <a:cs typeface="Noto Sans CJK KR Bold"/>
              </a:rPr>
              <a:t> </a:t>
            </a:r>
            <a:r>
              <a:rPr sz="1200" b="1" spc="-60" dirty="0">
                <a:solidFill>
                  <a:srgbClr val="3C475C"/>
                </a:solidFill>
                <a:latin typeface="Noto Sans CJK KR Bold"/>
                <a:cs typeface="Noto Sans CJK KR Bold"/>
              </a:rPr>
              <a:t>입력</a:t>
            </a:r>
            <a:r>
              <a:rPr sz="1200" b="1" spc="65" dirty="0">
                <a:solidFill>
                  <a:srgbClr val="3C475C"/>
                </a:solidFill>
                <a:latin typeface="Noto Sans CJK KR Bold"/>
                <a:cs typeface="Noto Sans CJK KR Bold"/>
              </a:rPr>
              <a:t> </a:t>
            </a:r>
            <a:r>
              <a:rPr sz="1200" b="1" spc="-65" dirty="0">
                <a:solidFill>
                  <a:srgbClr val="3C475C"/>
                </a:solidFill>
                <a:latin typeface="Noto Sans CJK KR Bold"/>
                <a:cs typeface="Noto Sans CJK KR Bold"/>
              </a:rPr>
              <a:t>불필요</a:t>
            </a:r>
            <a:endParaRPr sz="1200" dirty="0">
              <a:latin typeface="Noto Sans CJK KR Bold"/>
              <a:cs typeface="Noto Sans CJK KR Bold"/>
            </a:endParaRPr>
          </a:p>
        </p:txBody>
      </p:sp>
      <p:grpSp>
        <p:nvGrpSpPr>
          <p:cNvPr id="55" name="object 55"/>
          <p:cNvGrpSpPr/>
          <p:nvPr/>
        </p:nvGrpSpPr>
        <p:grpSpPr>
          <a:xfrm>
            <a:off x="7633716" y="4373879"/>
            <a:ext cx="3558540" cy="431800"/>
            <a:chOff x="7633716" y="4373879"/>
            <a:chExt cx="3558540" cy="431800"/>
          </a:xfrm>
        </p:grpSpPr>
        <p:sp>
          <p:nvSpPr>
            <p:cNvPr id="56" name="object 56"/>
            <p:cNvSpPr/>
            <p:nvPr/>
          </p:nvSpPr>
          <p:spPr>
            <a:xfrm>
              <a:off x="9342120" y="4373879"/>
              <a:ext cx="1850389" cy="236220"/>
            </a:xfrm>
            <a:custGeom>
              <a:avLst/>
              <a:gdLst/>
              <a:ahLst/>
              <a:cxnLst/>
              <a:rect l="l" t="t" r="r" b="b"/>
              <a:pathLst>
                <a:path w="1850390" h="236220">
                  <a:moveTo>
                    <a:pt x="1850135" y="0"/>
                  </a:moveTo>
                  <a:lnTo>
                    <a:pt x="0" y="0"/>
                  </a:lnTo>
                  <a:lnTo>
                    <a:pt x="0" y="236220"/>
                  </a:lnTo>
                  <a:lnTo>
                    <a:pt x="1850135" y="236220"/>
                  </a:lnTo>
                  <a:lnTo>
                    <a:pt x="1850135" y="0"/>
                  </a:lnTo>
                  <a:close/>
                </a:path>
              </a:pathLst>
            </a:custGeom>
            <a:solidFill>
              <a:srgbClr val="00AFEF">
                <a:alpha val="1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7" name="object 57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7633716" y="4716779"/>
              <a:ext cx="88392" cy="88391"/>
            </a:xfrm>
            <a:prstGeom prst="rect">
              <a:avLst/>
            </a:prstGeom>
          </p:spPr>
        </p:pic>
      </p:grpSp>
      <p:sp>
        <p:nvSpPr>
          <p:cNvPr id="58" name="object 58"/>
          <p:cNvSpPr txBox="1"/>
          <p:nvPr/>
        </p:nvSpPr>
        <p:spPr>
          <a:xfrm>
            <a:off x="9332214" y="4366005"/>
            <a:ext cx="189103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90" dirty="0">
                <a:solidFill>
                  <a:srgbClr val="1F90D4"/>
                </a:solidFill>
                <a:latin typeface="Noto Sans CJK KR Bold"/>
                <a:cs typeface="Noto Sans CJK KR Bold"/>
              </a:rPr>
              <a:t>교육이수보고서</a:t>
            </a:r>
            <a:r>
              <a:rPr sz="1800" b="1" spc="75" dirty="0">
                <a:solidFill>
                  <a:srgbClr val="1F90D4"/>
                </a:solidFill>
                <a:latin typeface="Noto Sans CJK KR Bold"/>
                <a:cs typeface="Noto Sans CJK KR Bold"/>
              </a:rPr>
              <a:t> </a:t>
            </a:r>
            <a:r>
              <a:rPr sz="1800" b="1" spc="-90" dirty="0">
                <a:solidFill>
                  <a:srgbClr val="1F90D4"/>
                </a:solidFill>
                <a:latin typeface="Noto Sans CJK KR Bold"/>
                <a:cs typeface="Noto Sans CJK KR Bold"/>
              </a:rPr>
              <a:t>제출</a:t>
            </a:r>
            <a:endParaRPr sz="1800">
              <a:latin typeface="Noto Sans CJK KR Bold"/>
              <a:cs typeface="Noto Sans CJK KR Bold"/>
            </a:endParaRPr>
          </a:p>
        </p:txBody>
      </p:sp>
      <p:sp>
        <p:nvSpPr>
          <p:cNvPr id="59" name="object 59"/>
          <p:cNvSpPr/>
          <p:nvPr/>
        </p:nvSpPr>
        <p:spPr>
          <a:xfrm>
            <a:off x="4706111" y="4424171"/>
            <a:ext cx="1399540" cy="236220"/>
          </a:xfrm>
          <a:custGeom>
            <a:avLst/>
            <a:gdLst/>
            <a:ahLst/>
            <a:cxnLst/>
            <a:rect l="l" t="t" r="r" b="b"/>
            <a:pathLst>
              <a:path w="1399539" h="236220">
                <a:moveTo>
                  <a:pt x="1399032" y="0"/>
                </a:moveTo>
                <a:lnTo>
                  <a:pt x="0" y="0"/>
                </a:lnTo>
                <a:lnTo>
                  <a:pt x="0" y="236219"/>
                </a:lnTo>
                <a:lnTo>
                  <a:pt x="1399032" y="236219"/>
                </a:lnTo>
                <a:lnTo>
                  <a:pt x="1399032" y="0"/>
                </a:lnTo>
                <a:close/>
              </a:path>
            </a:pathLst>
          </a:custGeom>
          <a:solidFill>
            <a:srgbClr val="00AFEF">
              <a:alpha val="10195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 txBox="1"/>
          <p:nvPr/>
        </p:nvSpPr>
        <p:spPr>
          <a:xfrm>
            <a:off x="4731511" y="4378579"/>
            <a:ext cx="129222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90" dirty="0">
                <a:solidFill>
                  <a:srgbClr val="1F90D4"/>
                </a:solidFill>
                <a:latin typeface="Noto Sans CJK KR Bold"/>
                <a:cs typeface="Noto Sans CJK KR Bold"/>
              </a:rPr>
              <a:t>안전교육</a:t>
            </a:r>
            <a:r>
              <a:rPr sz="1800" b="1" spc="70" dirty="0">
                <a:solidFill>
                  <a:srgbClr val="1F90D4"/>
                </a:solidFill>
                <a:latin typeface="Noto Sans CJK KR Bold"/>
                <a:cs typeface="Noto Sans CJK KR Bold"/>
              </a:rPr>
              <a:t> </a:t>
            </a:r>
            <a:r>
              <a:rPr sz="1800" b="1" spc="-90" dirty="0">
                <a:solidFill>
                  <a:srgbClr val="1F90D4"/>
                </a:solidFill>
                <a:latin typeface="Noto Sans CJK KR Bold"/>
                <a:cs typeface="Noto Sans CJK KR Bold"/>
              </a:rPr>
              <a:t>진행</a:t>
            </a:r>
            <a:endParaRPr sz="1800">
              <a:latin typeface="Noto Sans CJK KR Bold"/>
              <a:cs typeface="Noto Sans CJK KR Bold"/>
            </a:endParaRPr>
          </a:p>
        </p:txBody>
      </p:sp>
      <p:grpSp>
        <p:nvGrpSpPr>
          <p:cNvPr id="61" name="object 61"/>
          <p:cNvGrpSpPr/>
          <p:nvPr/>
        </p:nvGrpSpPr>
        <p:grpSpPr>
          <a:xfrm>
            <a:off x="4259579" y="4986528"/>
            <a:ext cx="2219325" cy="548640"/>
            <a:chOff x="4259579" y="4986528"/>
            <a:chExt cx="2219325" cy="548640"/>
          </a:xfrm>
        </p:grpSpPr>
        <p:sp>
          <p:nvSpPr>
            <p:cNvPr id="62" name="object 62"/>
            <p:cNvSpPr/>
            <p:nvPr/>
          </p:nvSpPr>
          <p:spPr>
            <a:xfrm>
              <a:off x="4267199" y="4994148"/>
              <a:ext cx="2204085" cy="533400"/>
            </a:xfrm>
            <a:custGeom>
              <a:avLst/>
              <a:gdLst/>
              <a:ahLst/>
              <a:cxnLst/>
              <a:rect l="l" t="t" r="r" b="b"/>
              <a:pathLst>
                <a:path w="2204085" h="533400">
                  <a:moveTo>
                    <a:pt x="2114804" y="0"/>
                  </a:moveTo>
                  <a:lnTo>
                    <a:pt x="88900" y="0"/>
                  </a:lnTo>
                  <a:lnTo>
                    <a:pt x="54274" y="6979"/>
                  </a:lnTo>
                  <a:lnTo>
                    <a:pt x="26019" y="26019"/>
                  </a:lnTo>
                  <a:lnTo>
                    <a:pt x="6979" y="54274"/>
                  </a:lnTo>
                  <a:lnTo>
                    <a:pt x="0" y="88900"/>
                  </a:lnTo>
                  <a:lnTo>
                    <a:pt x="0" y="444499"/>
                  </a:lnTo>
                  <a:lnTo>
                    <a:pt x="6979" y="479125"/>
                  </a:lnTo>
                  <a:lnTo>
                    <a:pt x="26019" y="507380"/>
                  </a:lnTo>
                  <a:lnTo>
                    <a:pt x="54274" y="526420"/>
                  </a:lnTo>
                  <a:lnTo>
                    <a:pt x="88900" y="533399"/>
                  </a:lnTo>
                  <a:lnTo>
                    <a:pt x="2114804" y="533399"/>
                  </a:lnTo>
                  <a:lnTo>
                    <a:pt x="2149429" y="526420"/>
                  </a:lnTo>
                  <a:lnTo>
                    <a:pt x="2177684" y="507380"/>
                  </a:lnTo>
                  <a:lnTo>
                    <a:pt x="2196724" y="479125"/>
                  </a:lnTo>
                  <a:lnTo>
                    <a:pt x="2203704" y="444499"/>
                  </a:lnTo>
                  <a:lnTo>
                    <a:pt x="2203704" y="88900"/>
                  </a:lnTo>
                  <a:lnTo>
                    <a:pt x="2196724" y="54274"/>
                  </a:lnTo>
                  <a:lnTo>
                    <a:pt x="2177684" y="26019"/>
                  </a:lnTo>
                  <a:lnTo>
                    <a:pt x="2149429" y="6979"/>
                  </a:lnTo>
                  <a:lnTo>
                    <a:pt x="2114804" y="0"/>
                  </a:lnTo>
                  <a:close/>
                </a:path>
              </a:pathLst>
            </a:custGeom>
            <a:solidFill>
              <a:srgbClr val="F8F8F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3" name="object 63"/>
            <p:cNvSpPr/>
            <p:nvPr/>
          </p:nvSpPr>
          <p:spPr>
            <a:xfrm>
              <a:off x="4267199" y="4994148"/>
              <a:ext cx="2204085" cy="533400"/>
            </a:xfrm>
            <a:custGeom>
              <a:avLst/>
              <a:gdLst/>
              <a:ahLst/>
              <a:cxnLst/>
              <a:rect l="l" t="t" r="r" b="b"/>
              <a:pathLst>
                <a:path w="2204085" h="533400">
                  <a:moveTo>
                    <a:pt x="0" y="88900"/>
                  </a:moveTo>
                  <a:lnTo>
                    <a:pt x="6979" y="54274"/>
                  </a:lnTo>
                  <a:lnTo>
                    <a:pt x="26019" y="26019"/>
                  </a:lnTo>
                  <a:lnTo>
                    <a:pt x="54274" y="6979"/>
                  </a:lnTo>
                  <a:lnTo>
                    <a:pt x="88900" y="0"/>
                  </a:lnTo>
                  <a:lnTo>
                    <a:pt x="2114804" y="0"/>
                  </a:lnTo>
                  <a:lnTo>
                    <a:pt x="2149429" y="6979"/>
                  </a:lnTo>
                  <a:lnTo>
                    <a:pt x="2177684" y="26019"/>
                  </a:lnTo>
                  <a:lnTo>
                    <a:pt x="2196724" y="54274"/>
                  </a:lnTo>
                  <a:lnTo>
                    <a:pt x="2203704" y="88900"/>
                  </a:lnTo>
                  <a:lnTo>
                    <a:pt x="2203704" y="444499"/>
                  </a:lnTo>
                  <a:lnTo>
                    <a:pt x="2196724" y="479125"/>
                  </a:lnTo>
                  <a:lnTo>
                    <a:pt x="2177684" y="507380"/>
                  </a:lnTo>
                  <a:lnTo>
                    <a:pt x="2149429" y="526420"/>
                  </a:lnTo>
                  <a:lnTo>
                    <a:pt x="2114804" y="533399"/>
                  </a:lnTo>
                  <a:lnTo>
                    <a:pt x="88900" y="533399"/>
                  </a:lnTo>
                  <a:lnTo>
                    <a:pt x="54274" y="526420"/>
                  </a:lnTo>
                  <a:lnTo>
                    <a:pt x="26019" y="507380"/>
                  </a:lnTo>
                  <a:lnTo>
                    <a:pt x="6979" y="479125"/>
                  </a:lnTo>
                  <a:lnTo>
                    <a:pt x="0" y="444499"/>
                  </a:lnTo>
                  <a:lnTo>
                    <a:pt x="0" y="88900"/>
                  </a:lnTo>
                  <a:close/>
                </a:path>
              </a:pathLst>
            </a:custGeom>
            <a:ln w="15240">
              <a:solidFill>
                <a:srgbClr val="282828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4" name="object 64"/>
          <p:cNvSpPr txBox="1"/>
          <p:nvPr/>
        </p:nvSpPr>
        <p:spPr>
          <a:xfrm>
            <a:off x="4384928" y="5067045"/>
            <a:ext cx="2069464" cy="398780"/>
          </a:xfrm>
          <a:prstGeom prst="rect">
            <a:avLst/>
          </a:prstGeom>
        </p:spPr>
        <p:txBody>
          <a:bodyPr vert="horz" wrap="square" lIns="0" tIns="5080" rIns="0" bIns="0" rtlCol="0">
            <a:spAutoFit/>
          </a:bodyPr>
          <a:lstStyle/>
          <a:p>
            <a:pPr marL="100965" marR="5080" indent="-88900">
              <a:lnSpc>
                <a:spcPct val="104200"/>
              </a:lnSpc>
              <a:spcBef>
                <a:spcPts val="40"/>
              </a:spcBef>
              <a:buChar char="•"/>
              <a:tabLst>
                <a:tab pos="118110" algn="l"/>
              </a:tabLst>
            </a:pPr>
            <a:r>
              <a:rPr sz="1200" b="0" spc="-65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근로지</a:t>
            </a:r>
            <a:r>
              <a:rPr sz="1200" b="0" spc="-60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 </a:t>
            </a:r>
            <a:r>
              <a:rPr sz="1200" b="0" spc="-65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담당자는</a:t>
            </a:r>
            <a:r>
              <a:rPr sz="1200" b="0" spc="-60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 </a:t>
            </a:r>
            <a:r>
              <a:rPr sz="1200" b="0" spc="-50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안전교육,</a:t>
            </a:r>
            <a:r>
              <a:rPr sz="1200" b="0" spc="-45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 </a:t>
            </a:r>
            <a:r>
              <a:rPr sz="1200" b="0" spc="-65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부정 </a:t>
            </a:r>
            <a:r>
              <a:rPr sz="1200" b="0" spc="-254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 </a:t>
            </a:r>
            <a:r>
              <a:rPr sz="1200" b="0" spc="-65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근로</a:t>
            </a:r>
            <a:r>
              <a:rPr sz="1200" b="0" spc="70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 </a:t>
            </a:r>
            <a:r>
              <a:rPr sz="1200" b="0" spc="-65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예방교육</a:t>
            </a:r>
            <a:r>
              <a:rPr sz="1200" b="0" spc="100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 </a:t>
            </a:r>
            <a:r>
              <a:rPr sz="1200" b="0" spc="-60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등</a:t>
            </a:r>
            <a:r>
              <a:rPr sz="1200" b="0" spc="-15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 </a:t>
            </a:r>
            <a:r>
              <a:rPr sz="1200" b="0" spc="-65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주의사항</a:t>
            </a:r>
            <a:r>
              <a:rPr sz="1200" b="0" spc="100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 </a:t>
            </a:r>
            <a:r>
              <a:rPr sz="1200" b="0" spc="-65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교육</a:t>
            </a:r>
            <a:endParaRPr sz="1200" dirty="0">
              <a:latin typeface="Noto Sans CJK KR Medium"/>
              <a:cs typeface="Noto Sans CJK KR Medium"/>
            </a:endParaRPr>
          </a:p>
        </p:txBody>
      </p:sp>
      <p:grpSp>
        <p:nvGrpSpPr>
          <p:cNvPr id="65" name="object 65"/>
          <p:cNvGrpSpPr/>
          <p:nvPr/>
        </p:nvGrpSpPr>
        <p:grpSpPr>
          <a:xfrm>
            <a:off x="6751319" y="5000244"/>
            <a:ext cx="2063750" cy="332740"/>
            <a:chOff x="6751319" y="5000244"/>
            <a:chExt cx="2063750" cy="332740"/>
          </a:xfrm>
        </p:grpSpPr>
        <p:sp>
          <p:nvSpPr>
            <p:cNvPr id="66" name="object 66"/>
            <p:cNvSpPr/>
            <p:nvPr/>
          </p:nvSpPr>
          <p:spPr>
            <a:xfrm>
              <a:off x="6758939" y="5007864"/>
              <a:ext cx="2048510" cy="317500"/>
            </a:xfrm>
            <a:custGeom>
              <a:avLst/>
              <a:gdLst/>
              <a:ahLst/>
              <a:cxnLst/>
              <a:rect l="l" t="t" r="r" b="b"/>
              <a:pathLst>
                <a:path w="2048509" h="317500">
                  <a:moveTo>
                    <a:pt x="1995424" y="0"/>
                  </a:moveTo>
                  <a:lnTo>
                    <a:pt x="52831" y="0"/>
                  </a:lnTo>
                  <a:lnTo>
                    <a:pt x="32254" y="4147"/>
                  </a:lnTo>
                  <a:lnTo>
                    <a:pt x="15462" y="15462"/>
                  </a:lnTo>
                  <a:lnTo>
                    <a:pt x="4147" y="32254"/>
                  </a:lnTo>
                  <a:lnTo>
                    <a:pt x="0" y="52831"/>
                  </a:lnTo>
                  <a:lnTo>
                    <a:pt x="0" y="264160"/>
                  </a:lnTo>
                  <a:lnTo>
                    <a:pt x="4147" y="284737"/>
                  </a:lnTo>
                  <a:lnTo>
                    <a:pt x="15462" y="301529"/>
                  </a:lnTo>
                  <a:lnTo>
                    <a:pt x="32254" y="312844"/>
                  </a:lnTo>
                  <a:lnTo>
                    <a:pt x="52831" y="316992"/>
                  </a:lnTo>
                  <a:lnTo>
                    <a:pt x="1995424" y="316992"/>
                  </a:lnTo>
                  <a:lnTo>
                    <a:pt x="2016001" y="312844"/>
                  </a:lnTo>
                  <a:lnTo>
                    <a:pt x="2032793" y="301529"/>
                  </a:lnTo>
                  <a:lnTo>
                    <a:pt x="2044108" y="284737"/>
                  </a:lnTo>
                  <a:lnTo>
                    <a:pt x="2048255" y="264160"/>
                  </a:lnTo>
                  <a:lnTo>
                    <a:pt x="2048255" y="52831"/>
                  </a:lnTo>
                  <a:lnTo>
                    <a:pt x="2044108" y="32254"/>
                  </a:lnTo>
                  <a:lnTo>
                    <a:pt x="2032793" y="15462"/>
                  </a:lnTo>
                  <a:lnTo>
                    <a:pt x="2016001" y="4147"/>
                  </a:lnTo>
                  <a:lnTo>
                    <a:pt x="1995424" y="0"/>
                  </a:lnTo>
                  <a:close/>
                </a:path>
              </a:pathLst>
            </a:custGeom>
            <a:solidFill>
              <a:srgbClr val="F8F8F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7" name="object 67"/>
            <p:cNvSpPr/>
            <p:nvPr/>
          </p:nvSpPr>
          <p:spPr>
            <a:xfrm>
              <a:off x="6758939" y="5007864"/>
              <a:ext cx="2048510" cy="317500"/>
            </a:xfrm>
            <a:custGeom>
              <a:avLst/>
              <a:gdLst/>
              <a:ahLst/>
              <a:cxnLst/>
              <a:rect l="l" t="t" r="r" b="b"/>
              <a:pathLst>
                <a:path w="2048509" h="317500">
                  <a:moveTo>
                    <a:pt x="0" y="52831"/>
                  </a:moveTo>
                  <a:lnTo>
                    <a:pt x="4147" y="32254"/>
                  </a:lnTo>
                  <a:lnTo>
                    <a:pt x="15462" y="15462"/>
                  </a:lnTo>
                  <a:lnTo>
                    <a:pt x="32254" y="4147"/>
                  </a:lnTo>
                  <a:lnTo>
                    <a:pt x="52831" y="0"/>
                  </a:lnTo>
                  <a:lnTo>
                    <a:pt x="1995424" y="0"/>
                  </a:lnTo>
                  <a:lnTo>
                    <a:pt x="2016001" y="4147"/>
                  </a:lnTo>
                  <a:lnTo>
                    <a:pt x="2032793" y="15462"/>
                  </a:lnTo>
                  <a:lnTo>
                    <a:pt x="2044108" y="32254"/>
                  </a:lnTo>
                  <a:lnTo>
                    <a:pt x="2048255" y="52831"/>
                  </a:lnTo>
                  <a:lnTo>
                    <a:pt x="2048255" y="264160"/>
                  </a:lnTo>
                  <a:lnTo>
                    <a:pt x="2044108" y="284737"/>
                  </a:lnTo>
                  <a:lnTo>
                    <a:pt x="2032793" y="301529"/>
                  </a:lnTo>
                  <a:lnTo>
                    <a:pt x="2016001" y="312844"/>
                  </a:lnTo>
                  <a:lnTo>
                    <a:pt x="1995424" y="316992"/>
                  </a:lnTo>
                  <a:lnTo>
                    <a:pt x="52831" y="316992"/>
                  </a:lnTo>
                  <a:lnTo>
                    <a:pt x="32254" y="312844"/>
                  </a:lnTo>
                  <a:lnTo>
                    <a:pt x="15462" y="301529"/>
                  </a:lnTo>
                  <a:lnTo>
                    <a:pt x="4147" y="284737"/>
                  </a:lnTo>
                  <a:lnTo>
                    <a:pt x="0" y="264160"/>
                  </a:lnTo>
                  <a:lnTo>
                    <a:pt x="0" y="52831"/>
                  </a:lnTo>
                  <a:close/>
                </a:path>
              </a:pathLst>
            </a:custGeom>
            <a:ln w="15240">
              <a:solidFill>
                <a:srgbClr val="282828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8" name="object 68"/>
          <p:cNvSpPr txBox="1"/>
          <p:nvPr/>
        </p:nvSpPr>
        <p:spPr>
          <a:xfrm>
            <a:off x="6774291" y="5049773"/>
            <a:ext cx="201803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89230" indent="-105410">
              <a:lnSpc>
                <a:spcPct val="100000"/>
              </a:lnSpc>
              <a:spcBef>
                <a:spcPts val="100"/>
              </a:spcBef>
              <a:buChar char="•"/>
              <a:tabLst>
                <a:tab pos="189865" algn="l"/>
              </a:tabLst>
            </a:pPr>
            <a:r>
              <a:rPr sz="1200" b="1" spc="-65" dirty="0">
                <a:solidFill>
                  <a:srgbClr val="FF0000"/>
                </a:solidFill>
                <a:latin typeface="Noto Sans CJK KR Bold"/>
                <a:cs typeface="Noto Sans CJK KR Bold"/>
              </a:rPr>
              <a:t>근로</a:t>
            </a:r>
            <a:r>
              <a:rPr sz="1200" b="1" spc="65" dirty="0">
                <a:solidFill>
                  <a:srgbClr val="FF0000"/>
                </a:solidFill>
                <a:latin typeface="Noto Sans CJK KR Bold"/>
                <a:cs typeface="Noto Sans CJK KR Bold"/>
              </a:rPr>
              <a:t> </a:t>
            </a:r>
            <a:r>
              <a:rPr sz="1200" b="1" spc="-65" dirty="0">
                <a:solidFill>
                  <a:srgbClr val="FF0000"/>
                </a:solidFill>
                <a:latin typeface="Noto Sans CJK KR Bold"/>
                <a:cs typeface="Noto Sans CJK KR Bold"/>
              </a:rPr>
              <a:t>전후</a:t>
            </a:r>
            <a:r>
              <a:rPr sz="1200" b="1" spc="70" dirty="0">
                <a:solidFill>
                  <a:srgbClr val="FF0000"/>
                </a:solidFill>
                <a:latin typeface="Noto Sans CJK KR Bold"/>
                <a:cs typeface="Noto Sans CJK KR Bold"/>
              </a:rPr>
              <a:t> </a:t>
            </a:r>
            <a:r>
              <a:rPr sz="1200" b="1" spc="-65" dirty="0">
                <a:solidFill>
                  <a:srgbClr val="FF0000"/>
                </a:solidFill>
                <a:latin typeface="Noto Sans CJK KR Bold"/>
                <a:cs typeface="Noto Sans CJK KR Bold"/>
              </a:rPr>
              <a:t>즉시</a:t>
            </a:r>
            <a:r>
              <a:rPr sz="1200" b="1" spc="70" dirty="0">
                <a:solidFill>
                  <a:srgbClr val="FF0000"/>
                </a:solidFill>
                <a:latin typeface="Noto Sans CJK KR Bold"/>
                <a:cs typeface="Noto Sans CJK KR Bold"/>
              </a:rPr>
              <a:t> </a:t>
            </a:r>
            <a:r>
              <a:rPr sz="1200" b="1" spc="-65" dirty="0">
                <a:solidFill>
                  <a:srgbClr val="FF0000"/>
                </a:solidFill>
                <a:latin typeface="Noto Sans CJK KR Bold"/>
                <a:cs typeface="Noto Sans CJK KR Bold"/>
              </a:rPr>
              <a:t>입력</a:t>
            </a:r>
            <a:endParaRPr sz="1200" dirty="0">
              <a:latin typeface="Noto Sans CJK KR Bold"/>
              <a:cs typeface="Noto Sans CJK KR Bold"/>
            </a:endParaRPr>
          </a:p>
        </p:txBody>
      </p:sp>
      <p:grpSp>
        <p:nvGrpSpPr>
          <p:cNvPr id="69" name="object 69"/>
          <p:cNvGrpSpPr/>
          <p:nvPr/>
        </p:nvGrpSpPr>
        <p:grpSpPr>
          <a:xfrm>
            <a:off x="9153143" y="4983479"/>
            <a:ext cx="2295525" cy="672465"/>
            <a:chOff x="9153143" y="4983479"/>
            <a:chExt cx="2295525" cy="672465"/>
          </a:xfrm>
        </p:grpSpPr>
        <p:sp>
          <p:nvSpPr>
            <p:cNvPr id="70" name="object 70"/>
            <p:cNvSpPr/>
            <p:nvPr/>
          </p:nvSpPr>
          <p:spPr>
            <a:xfrm>
              <a:off x="9160763" y="4991099"/>
              <a:ext cx="2280285" cy="657225"/>
            </a:xfrm>
            <a:custGeom>
              <a:avLst/>
              <a:gdLst/>
              <a:ahLst/>
              <a:cxnLst/>
              <a:rect l="l" t="t" r="r" b="b"/>
              <a:pathLst>
                <a:path w="2280284" h="657225">
                  <a:moveTo>
                    <a:pt x="2170429" y="0"/>
                  </a:moveTo>
                  <a:lnTo>
                    <a:pt x="109474" y="0"/>
                  </a:lnTo>
                  <a:lnTo>
                    <a:pt x="66865" y="8604"/>
                  </a:lnTo>
                  <a:lnTo>
                    <a:pt x="32067" y="32067"/>
                  </a:lnTo>
                  <a:lnTo>
                    <a:pt x="8604" y="66865"/>
                  </a:lnTo>
                  <a:lnTo>
                    <a:pt x="0" y="109474"/>
                  </a:lnTo>
                  <a:lnTo>
                    <a:pt x="0" y="547369"/>
                  </a:lnTo>
                  <a:lnTo>
                    <a:pt x="8604" y="589983"/>
                  </a:lnTo>
                  <a:lnTo>
                    <a:pt x="32067" y="624781"/>
                  </a:lnTo>
                  <a:lnTo>
                    <a:pt x="66865" y="648241"/>
                  </a:lnTo>
                  <a:lnTo>
                    <a:pt x="109474" y="656844"/>
                  </a:lnTo>
                  <a:lnTo>
                    <a:pt x="2170429" y="656844"/>
                  </a:lnTo>
                  <a:lnTo>
                    <a:pt x="2213038" y="648241"/>
                  </a:lnTo>
                  <a:lnTo>
                    <a:pt x="2247836" y="624781"/>
                  </a:lnTo>
                  <a:lnTo>
                    <a:pt x="2271299" y="589983"/>
                  </a:lnTo>
                  <a:lnTo>
                    <a:pt x="2279904" y="547369"/>
                  </a:lnTo>
                  <a:lnTo>
                    <a:pt x="2279904" y="109474"/>
                  </a:lnTo>
                  <a:lnTo>
                    <a:pt x="2271299" y="66865"/>
                  </a:lnTo>
                  <a:lnTo>
                    <a:pt x="2247836" y="32067"/>
                  </a:lnTo>
                  <a:lnTo>
                    <a:pt x="2213038" y="8604"/>
                  </a:lnTo>
                  <a:lnTo>
                    <a:pt x="2170429" y="0"/>
                  </a:lnTo>
                  <a:close/>
                </a:path>
              </a:pathLst>
            </a:custGeom>
            <a:solidFill>
              <a:srgbClr val="F8F8F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1" name="object 71"/>
            <p:cNvSpPr/>
            <p:nvPr/>
          </p:nvSpPr>
          <p:spPr>
            <a:xfrm>
              <a:off x="9160763" y="4991099"/>
              <a:ext cx="2280285" cy="657225"/>
            </a:xfrm>
            <a:custGeom>
              <a:avLst/>
              <a:gdLst/>
              <a:ahLst/>
              <a:cxnLst/>
              <a:rect l="l" t="t" r="r" b="b"/>
              <a:pathLst>
                <a:path w="2280284" h="657225">
                  <a:moveTo>
                    <a:pt x="0" y="109474"/>
                  </a:moveTo>
                  <a:lnTo>
                    <a:pt x="8604" y="66865"/>
                  </a:lnTo>
                  <a:lnTo>
                    <a:pt x="32067" y="32067"/>
                  </a:lnTo>
                  <a:lnTo>
                    <a:pt x="66865" y="8604"/>
                  </a:lnTo>
                  <a:lnTo>
                    <a:pt x="109474" y="0"/>
                  </a:lnTo>
                  <a:lnTo>
                    <a:pt x="2170429" y="0"/>
                  </a:lnTo>
                  <a:lnTo>
                    <a:pt x="2213038" y="8604"/>
                  </a:lnTo>
                  <a:lnTo>
                    <a:pt x="2247836" y="32067"/>
                  </a:lnTo>
                  <a:lnTo>
                    <a:pt x="2271299" y="66865"/>
                  </a:lnTo>
                  <a:lnTo>
                    <a:pt x="2279904" y="109474"/>
                  </a:lnTo>
                  <a:lnTo>
                    <a:pt x="2279904" y="547369"/>
                  </a:lnTo>
                  <a:lnTo>
                    <a:pt x="2271299" y="589983"/>
                  </a:lnTo>
                  <a:lnTo>
                    <a:pt x="2247836" y="624781"/>
                  </a:lnTo>
                  <a:lnTo>
                    <a:pt x="2213038" y="648241"/>
                  </a:lnTo>
                  <a:lnTo>
                    <a:pt x="2170429" y="656844"/>
                  </a:lnTo>
                  <a:lnTo>
                    <a:pt x="109474" y="656844"/>
                  </a:lnTo>
                  <a:lnTo>
                    <a:pt x="66865" y="648241"/>
                  </a:lnTo>
                  <a:lnTo>
                    <a:pt x="32067" y="624781"/>
                  </a:lnTo>
                  <a:lnTo>
                    <a:pt x="8604" y="589983"/>
                  </a:lnTo>
                  <a:lnTo>
                    <a:pt x="0" y="547369"/>
                  </a:lnTo>
                  <a:lnTo>
                    <a:pt x="0" y="109474"/>
                  </a:lnTo>
                  <a:close/>
                </a:path>
              </a:pathLst>
            </a:custGeom>
            <a:ln w="15240">
              <a:solidFill>
                <a:srgbClr val="282828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2" name="object 72"/>
          <p:cNvSpPr txBox="1"/>
          <p:nvPr/>
        </p:nvSpPr>
        <p:spPr>
          <a:xfrm>
            <a:off x="9307448" y="5009769"/>
            <a:ext cx="2040889" cy="589915"/>
          </a:xfrm>
          <a:prstGeom prst="rect">
            <a:avLst/>
          </a:prstGeom>
        </p:spPr>
        <p:txBody>
          <a:bodyPr vert="horz" wrap="square" lIns="0" tIns="4445" rIns="0" bIns="0" rtlCol="0">
            <a:spAutoFit/>
          </a:bodyPr>
          <a:lstStyle/>
          <a:p>
            <a:pPr marL="100965" marR="5080" indent="-88900">
              <a:lnSpc>
                <a:spcPct val="104299"/>
              </a:lnSpc>
              <a:spcBef>
                <a:spcPts val="35"/>
              </a:spcBef>
              <a:buChar char="•"/>
              <a:tabLst>
                <a:tab pos="118110" algn="l"/>
              </a:tabLst>
            </a:pPr>
            <a:r>
              <a:rPr sz="1200" b="0" spc="-65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안전교육</a:t>
            </a:r>
            <a:r>
              <a:rPr sz="1200" b="0" spc="80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 </a:t>
            </a:r>
            <a:r>
              <a:rPr sz="1200" b="0" spc="-65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내용을</a:t>
            </a:r>
            <a:r>
              <a:rPr sz="1200" b="0" spc="85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 </a:t>
            </a:r>
            <a:r>
              <a:rPr sz="1200" b="0" spc="-65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보고서</a:t>
            </a:r>
            <a:r>
              <a:rPr sz="1200" b="0" spc="70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 </a:t>
            </a:r>
            <a:r>
              <a:rPr sz="1200" b="0" spc="-65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작성</a:t>
            </a:r>
            <a:r>
              <a:rPr sz="1200" b="0" spc="75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 </a:t>
            </a:r>
            <a:r>
              <a:rPr sz="1200" b="0" spc="-60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후 </a:t>
            </a:r>
            <a:r>
              <a:rPr sz="1200" b="0" spc="-254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 </a:t>
            </a:r>
            <a:r>
              <a:rPr sz="1200" b="1" spc="-60" dirty="0">
                <a:solidFill>
                  <a:srgbClr val="282828"/>
                </a:solidFill>
                <a:latin typeface="Noto Sans CJK KR Bold"/>
                <a:cs typeface="Noto Sans CJK KR Bold"/>
              </a:rPr>
              <a:t>근로지</a:t>
            </a:r>
            <a:r>
              <a:rPr sz="1200" b="1" spc="-55" dirty="0">
                <a:solidFill>
                  <a:srgbClr val="282828"/>
                </a:solidFill>
                <a:latin typeface="Noto Sans CJK KR Bold"/>
                <a:cs typeface="Noto Sans CJK KR Bold"/>
              </a:rPr>
              <a:t> </a:t>
            </a:r>
            <a:r>
              <a:rPr sz="1200" b="1" spc="-60" dirty="0">
                <a:solidFill>
                  <a:srgbClr val="282828"/>
                </a:solidFill>
                <a:latin typeface="Noto Sans CJK KR Bold"/>
                <a:cs typeface="Noto Sans CJK KR Bold"/>
              </a:rPr>
              <a:t>담당자</a:t>
            </a:r>
            <a:r>
              <a:rPr sz="1200" b="1" spc="-55" dirty="0">
                <a:solidFill>
                  <a:srgbClr val="282828"/>
                </a:solidFill>
                <a:latin typeface="Noto Sans CJK KR Bold"/>
                <a:cs typeface="Noto Sans CJK KR Bold"/>
              </a:rPr>
              <a:t> </a:t>
            </a:r>
            <a:r>
              <a:rPr sz="1200" b="1" spc="-60" dirty="0">
                <a:solidFill>
                  <a:srgbClr val="282828"/>
                </a:solidFill>
                <a:latin typeface="Noto Sans CJK KR Bold"/>
                <a:cs typeface="Noto Sans CJK KR Bold"/>
              </a:rPr>
              <a:t>서명</a:t>
            </a:r>
            <a:r>
              <a:rPr sz="1200" b="0" spc="-60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을</a:t>
            </a:r>
            <a:r>
              <a:rPr sz="1200" b="0" spc="-55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 </a:t>
            </a:r>
            <a:r>
              <a:rPr sz="1200" b="0" spc="-65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받아 </a:t>
            </a:r>
            <a:r>
              <a:rPr sz="1200" b="0" spc="-60" dirty="0">
                <a:solidFill>
                  <a:srgbClr val="282828"/>
                </a:solidFill>
                <a:latin typeface="Noto Sans CJK KR Medium"/>
                <a:cs typeface="Noto Sans CJK KR Medium"/>
              </a:rPr>
              <a:t> </a:t>
            </a:r>
            <a:r>
              <a:rPr sz="1200" b="1" spc="-65" dirty="0">
                <a:solidFill>
                  <a:srgbClr val="282828"/>
                </a:solidFill>
                <a:latin typeface="Noto Sans CJK KR Bold"/>
                <a:cs typeface="Noto Sans CJK KR Bold"/>
              </a:rPr>
              <a:t>홈페이지에서</a:t>
            </a:r>
            <a:r>
              <a:rPr sz="1200" b="1" spc="100" dirty="0">
                <a:solidFill>
                  <a:srgbClr val="282828"/>
                </a:solidFill>
                <a:latin typeface="Noto Sans CJK KR Bold"/>
                <a:cs typeface="Noto Sans CJK KR Bold"/>
              </a:rPr>
              <a:t> </a:t>
            </a:r>
            <a:r>
              <a:rPr sz="1200" b="1" spc="-65" dirty="0">
                <a:solidFill>
                  <a:srgbClr val="282828"/>
                </a:solidFill>
                <a:latin typeface="Noto Sans CJK KR Bold"/>
                <a:cs typeface="Noto Sans CJK KR Bold"/>
              </a:rPr>
              <a:t>제출</a:t>
            </a:r>
            <a:endParaRPr sz="1200" dirty="0">
              <a:latin typeface="Noto Sans CJK KR Bold"/>
              <a:cs typeface="Noto Sans CJK KR Bold"/>
            </a:endParaRPr>
          </a:p>
        </p:txBody>
      </p:sp>
      <p:pic>
        <p:nvPicPr>
          <p:cNvPr id="73" name="object 73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6981443" y="4238244"/>
            <a:ext cx="393192" cy="295656"/>
          </a:xfrm>
          <a:prstGeom prst="rect">
            <a:avLst/>
          </a:prstGeom>
        </p:spPr>
      </p:pic>
      <p:pic>
        <p:nvPicPr>
          <p:cNvPr id="76" name="object 44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1132331" y="6160130"/>
            <a:ext cx="240791" cy="237744"/>
          </a:xfrm>
          <a:prstGeom prst="rect">
            <a:avLst/>
          </a:prstGeom>
        </p:spPr>
      </p:pic>
      <p:sp>
        <p:nvSpPr>
          <p:cNvPr id="77" name="object 36"/>
          <p:cNvSpPr/>
          <p:nvPr/>
        </p:nvSpPr>
        <p:spPr>
          <a:xfrm>
            <a:off x="1222524" y="6279002"/>
            <a:ext cx="10076815" cy="0"/>
          </a:xfrm>
          <a:custGeom>
            <a:avLst/>
            <a:gdLst/>
            <a:ahLst/>
            <a:cxnLst/>
            <a:rect l="l" t="t" r="r" b="b"/>
            <a:pathLst>
              <a:path w="10076815">
                <a:moveTo>
                  <a:pt x="0" y="0"/>
                </a:moveTo>
                <a:lnTo>
                  <a:pt x="10076561" y="0"/>
                </a:lnTo>
              </a:path>
            </a:pathLst>
          </a:custGeom>
          <a:ln w="9144">
            <a:solidFill>
              <a:srgbClr val="28282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78" name="object 37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2733548" y="6243847"/>
            <a:ext cx="89915" cy="88391"/>
          </a:xfrm>
          <a:prstGeom prst="rect">
            <a:avLst/>
          </a:prstGeom>
        </p:spPr>
      </p:pic>
      <p:sp>
        <p:nvSpPr>
          <p:cNvPr id="79" name="object 38"/>
          <p:cNvSpPr txBox="1"/>
          <p:nvPr/>
        </p:nvSpPr>
        <p:spPr>
          <a:xfrm>
            <a:off x="1705810" y="5909682"/>
            <a:ext cx="2167741" cy="28982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ko-KR" altLang="en-US" sz="1800" b="1" spc="-90" dirty="0" smtClean="0">
                <a:solidFill>
                  <a:srgbClr val="FF0000"/>
                </a:solidFill>
                <a:latin typeface="The정고딕150" panose="02020603020101020101" pitchFamily="18" charset="-127"/>
                <a:ea typeface="The정고딕150" panose="02020603020101020101" pitchFamily="18" charset="-127"/>
                <a:cs typeface="Noto Sans CJK KR Bold"/>
              </a:rPr>
              <a:t>출근부 대학제출  요청</a:t>
            </a:r>
            <a:endParaRPr sz="1800" dirty="0">
              <a:solidFill>
                <a:srgbClr val="FF0000"/>
              </a:solidFill>
              <a:latin typeface="The정고딕150" panose="02020603020101020101" pitchFamily="18" charset="-127"/>
              <a:ea typeface="The정고딕150" panose="02020603020101020101" pitchFamily="18" charset="-127"/>
              <a:cs typeface="Noto Sans CJK KR Bold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3873551" y="5879071"/>
            <a:ext cx="6093409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altLang="ko-KR" dirty="0" smtClean="0">
                <a:latin typeface="The정고딕150" panose="02020603020101020101" pitchFamily="18" charset="-127"/>
                <a:ea typeface="The정고딕150" panose="02020603020101020101" pitchFamily="18" charset="-127"/>
              </a:rPr>
              <a:t> (1</a:t>
            </a:r>
            <a:r>
              <a:rPr lang="ko-KR" altLang="en-US" dirty="0" smtClean="0">
                <a:latin typeface="The정고딕150" panose="02020603020101020101" pitchFamily="18" charset="-127"/>
                <a:ea typeface="The정고딕150" panose="02020603020101020101" pitchFamily="18" charset="-127"/>
              </a:rPr>
              <a:t>월 </a:t>
            </a:r>
            <a:r>
              <a:rPr lang="en-US" altLang="ko-KR" dirty="0" smtClean="0">
                <a:latin typeface="The정고딕150" panose="02020603020101020101" pitchFamily="18" charset="-127"/>
                <a:ea typeface="The정고딕150" panose="02020603020101020101" pitchFamily="18" charset="-127"/>
              </a:rPr>
              <a:t>3</a:t>
            </a:r>
            <a:r>
              <a:rPr lang="ko-KR" altLang="en-US" dirty="0" smtClean="0">
                <a:latin typeface="The정고딕150" panose="02020603020101020101" pitchFamily="18" charset="-127"/>
                <a:ea typeface="The정고딕150" panose="02020603020101020101" pitchFamily="18" charset="-127"/>
              </a:rPr>
              <a:t>일</a:t>
            </a:r>
            <a:r>
              <a:rPr lang="en-US" altLang="ko-KR" dirty="0" smtClean="0">
                <a:latin typeface="The정고딕150" panose="02020603020101020101" pitchFamily="18" charset="-127"/>
                <a:ea typeface="The정고딕150" panose="02020603020101020101" pitchFamily="18" charset="-127"/>
              </a:rPr>
              <a:t>, 2</a:t>
            </a:r>
            <a:r>
              <a:rPr lang="ko-KR" altLang="en-US" dirty="0" smtClean="0">
                <a:latin typeface="The정고딕150" panose="02020603020101020101" pitchFamily="18" charset="-127"/>
                <a:ea typeface="The정고딕150" panose="02020603020101020101" pitchFamily="18" charset="-127"/>
              </a:rPr>
              <a:t>월 </a:t>
            </a:r>
            <a:r>
              <a:rPr lang="en-US" altLang="ko-KR" dirty="0" smtClean="0">
                <a:latin typeface="The정고딕150" panose="02020603020101020101" pitchFamily="18" charset="-127"/>
                <a:ea typeface="The정고딕150" panose="02020603020101020101" pitchFamily="18" charset="-127"/>
              </a:rPr>
              <a:t>1</a:t>
            </a:r>
            <a:r>
              <a:rPr lang="ko-KR" altLang="en-US" dirty="0" smtClean="0">
                <a:latin typeface="The정고딕150" panose="02020603020101020101" pitchFamily="18" charset="-127"/>
                <a:ea typeface="The정고딕150" panose="02020603020101020101" pitchFamily="18" charset="-127"/>
              </a:rPr>
              <a:t>일</a:t>
            </a:r>
            <a:r>
              <a:rPr lang="en-US" altLang="ko-KR" dirty="0" smtClean="0">
                <a:latin typeface="The정고딕150" panose="02020603020101020101" pitchFamily="18" charset="-127"/>
                <a:ea typeface="The정고딕150" panose="02020603020101020101" pitchFamily="18" charset="-127"/>
              </a:rPr>
              <a:t>, 2</a:t>
            </a:r>
            <a:r>
              <a:rPr lang="ko-KR" altLang="en-US" dirty="0" smtClean="0">
                <a:latin typeface="The정고딕150" panose="02020603020101020101" pitchFamily="18" charset="-127"/>
                <a:ea typeface="The정고딕150" panose="02020603020101020101" pitchFamily="18" charset="-127"/>
              </a:rPr>
              <a:t>월 </a:t>
            </a:r>
            <a:r>
              <a:rPr lang="en-US" altLang="ko-KR" dirty="0" smtClean="0">
                <a:latin typeface="The정고딕150" panose="02020603020101020101" pitchFamily="18" charset="-127"/>
                <a:ea typeface="The정고딕150" panose="02020603020101020101" pitchFamily="18" charset="-127"/>
              </a:rPr>
              <a:t>18</a:t>
            </a:r>
            <a:r>
              <a:rPr lang="ko-KR" altLang="en-US" dirty="0" smtClean="0">
                <a:latin typeface="The정고딕150" panose="02020603020101020101" pitchFamily="18" charset="-127"/>
                <a:ea typeface="The정고딕150" panose="02020603020101020101" pitchFamily="18" charset="-127"/>
              </a:rPr>
              <a:t>일 </a:t>
            </a:r>
            <a:r>
              <a:rPr lang="ko-KR" altLang="en-US" u="sng" dirty="0" err="1" smtClean="0">
                <a:solidFill>
                  <a:srgbClr val="FF0000"/>
                </a:solidFill>
                <a:latin typeface="The정고딕150" panose="02020603020101020101" pitchFamily="18" charset="-127"/>
                <a:ea typeface="The정고딕150" panose="02020603020101020101" pitchFamily="18" charset="-127"/>
              </a:rPr>
              <a:t>근로종료</a:t>
            </a:r>
            <a:r>
              <a:rPr lang="ko-KR" altLang="en-US" u="sng" dirty="0" smtClean="0">
                <a:solidFill>
                  <a:srgbClr val="FF0000"/>
                </a:solidFill>
                <a:latin typeface="The정고딕150" panose="02020603020101020101" pitchFamily="18" charset="-127"/>
                <a:ea typeface="The정고딕150" panose="02020603020101020101" pitchFamily="18" charset="-127"/>
              </a:rPr>
              <a:t> 즉시</a:t>
            </a:r>
            <a:r>
              <a:rPr lang="ko-KR" altLang="en-US" dirty="0" smtClean="0">
                <a:latin typeface="The정고딕150" panose="02020603020101020101" pitchFamily="18" charset="-127"/>
                <a:ea typeface="The정고딕150" panose="02020603020101020101" pitchFamily="18" charset="-127"/>
              </a:rPr>
              <a:t> 대학제출 요청</a:t>
            </a:r>
            <a:r>
              <a:rPr lang="en-US" altLang="ko-KR" dirty="0" smtClean="0">
                <a:latin typeface="The정고딕150" panose="02020603020101020101" pitchFamily="18" charset="-127"/>
                <a:ea typeface="The정고딕150" panose="02020603020101020101" pitchFamily="18" charset="-127"/>
              </a:rPr>
              <a:t>)</a:t>
            </a:r>
            <a:br>
              <a:rPr lang="en-US" altLang="ko-KR" dirty="0" smtClean="0">
                <a:latin typeface="The정고딕150" panose="02020603020101020101" pitchFamily="18" charset="-127"/>
                <a:ea typeface="The정고딕150" panose="02020603020101020101" pitchFamily="18" charset="-127"/>
              </a:rPr>
            </a:br>
            <a:r>
              <a:rPr lang="en-US" altLang="ko-KR" dirty="0" smtClean="0">
                <a:latin typeface="The정고딕150" panose="02020603020101020101" pitchFamily="18" charset="-127"/>
                <a:ea typeface="The정고딕150" panose="02020603020101020101" pitchFamily="18" charset="-127"/>
              </a:rPr>
              <a:t> ※ </a:t>
            </a:r>
            <a:r>
              <a:rPr lang="ko-KR" altLang="en-US" dirty="0" smtClean="0">
                <a:latin typeface="The정고딕150" panose="02020603020101020101" pitchFamily="18" charset="-127"/>
                <a:ea typeface="The정고딕150" panose="02020603020101020101" pitchFamily="18" charset="-127"/>
              </a:rPr>
              <a:t>현장실습유형은 </a:t>
            </a:r>
            <a:r>
              <a:rPr lang="en-US" altLang="ko-KR" dirty="0" smtClean="0">
                <a:latin typeface="The정고딕150" panose="02020603020101020101" pitchFamily="18" charset="-127"/>
                <a:ea typeface="The정고딕150" panose="02020603020101020101" pitchFamily="18" charset="-127"/>
              </a:rPr>
              <a:t>1</a:t>
            </a:r>
            <a:r>
              <a:rPr lang="ko-KR" altLang="en-US" dirty="0" smtClean="0">
                <a:latin typeface="The정고딕150" panose="02020603020101020101" pitchFamily="18" charset="-127"/>
                <a:ea typeface="The정고딕150" panose="02020603020101020101" pitchFamily="18" charset="-127"/>
              </a:rPr>
              <a:t>월</a:t>
            </a:r>
            <a:r>
              <a:rPr lang="en-US" altLang="ko-KR" dirty="0" smtClean="0">
                <a:latin typeface="The정고딕150" panose="02020603020101020101" pitchFamily="18" charset="-127"/>
                <a:ea typeface="The정고딕150" panose="02020603020101020101" pitchFamily="18" charset="-127"/>
              </a:rPr>
              <a:t>3</a:t>
            </a:r>
            <a:r>
              <a:rPr lang="ko-KR" altLang="en-US" dirty="0" smtClean="0">
                <a:latin typeface="The정고딕150" panose="02020603020101020101" pitchFamily="18" charset="-127"/>
                <a:ea typeface="The정고딕150" panose="02020603020101020101" pitchFamily="18" charset="-127"/>
              </a:rPr>
              <a:t>일 제외</a:t>
            </a:r>
            <a:endParaRPr lang="ko-KR" altLang="en-US" dirty="0">
              <a:latin typeface="The정고딕150" panose="02020603020101020101" pitchFamily="18" charset="-127"/>
              <a:ea typeface="The정고딕150" panose="02020603020101020101" pitchFamily="18" charset="-127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4424171" y="1745308"/>
            <a:ext cx="7156326" cy="58477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ko-KR" altLang="en-US" sz="1600" dirty="0" smtClean="0"/>
              <a:t>근로학생 배정</a:t>
            </a:r>
            <a:r>
              <a:rPr lang="en-US" altLang="ko-KR" sz="1600" dirty="0" smtClean="0"/>
              <a:t>(</a:t>
            </a:r>
            <a:r>
              <a:rPr lang="ko-KR" altLang="en-US" sz="1600" dirty="0" smtClean="0"/>
              <a:t>장학지원팀</a:t>
            </a:r>
            <a:r>
              <a:rPr lang="en-US" altLang="ko-KR" sz="1600" dirty="0" smtClean="0"/>
              <a:t>) </a:t>
            </a:r>
            <a:r>
              <a:rPr lang="ko-KR" altLang="en-US" sz="1600" dirty="0" smtClean="0"/>
              <a:t>이후 </a:t>
            </a:r>
            <a:r>
              <a:rPr lang="ko-KR" altLang="en-US" sz="1600" dirty="0" err="1" smtClean="0"/>
              <a:t>필수절차</a:t>
            </a:r>
            <a:r>
              <a:rPr lang="ko-KR" altLang="en-US" sz="1600" dirty="0" smtClean="0"/>
              <a:t> </a:t>
            </a:r>
            <a:r>
              <a:rPr lang="ko-KR" altLang="en-US" sz="1600" dirty="0" err="1" smtClean="0"/>
              <a:t>이행가능</a:t>
            </a:r>
            <a:r>
              <a:rPr lang="en-US" altLang="ko-KR" sz="1600" dirty="0" smtClean="0"/>
              <a:t/>
            </a:r>
            <a:br>
              <a:rPr lang="en-US" altLang="ko-KR" sz="1600" dirty="0" smtClean="0"/>
            </a:br>
            <a:r>
              <a:rPr lang="ko-KR" altLang="en-US" sz="1600" dirty="0" err="1" smtClean="0">
                <a:solidFill>
                  <a:srgbClr val="FF0000"/>
                </a:solidFill>
              </a:rPr>
              <a:t>교수추천형</a:t>
            </a:r>
            <a:r>
              <a:rPr lang="en-US" altLang="ko-KR" sz="1600" dirty="0" smtClean="0">
                <a:solidFill>
                  <a:srgbClr val="FF0000"/>
                </a:solidFill>
              </a:rPr>
              <a:t>/</a:t>
            </a:r>
            <a:r>
              <a:rPr lang="ko-KR" altLang="en-US" sz="1600" dirty="0" smtClean="0">
                <a:solidFill>
                  <a:srgbClr val="FF0000"/>
                </a:solidFill>
              </a:rPr>
              <a:t>근로지발굴형 </a:t>
            </a:r>
            <a:r>
              <a:rPr lang="en-US" altLang="ko-KR" sz="1600" dirty="0" smtClean="0">
                <a:solidFill>
                  <a:srgbClr val="FF0000"/>
                </a:solidFill>
              </a:rPr>
              <a:t>12</a:t>
            </a:r>
            <a:r>
              <a:rPr lang="ko-KR" altLang="en-US" sz="1600" dirty="0" smtClean="0">
                <a:solidFill>
                  <a:srgbClr val="FF0000"/>
                </a:solidFill>
              </a:rPr>
              <a:t>월</a:t>
            </a:r>
            <a:r>
              <a:rPr lang="en-US" altLang="ko-KR" sz="1600" dirty="0" smtClean="0">
                <a:solidFill>
                  <a:srgbClr val="FF0000"/>
                </a:solidFill>
              </a:rPr>
              <a:t>20</a:t>
            </a:r>
            <a:r>
              <a:rPr lang="ko-KR" altLang="en-US" sz="1600" dirty="0" smtClean="0">
                <a:solidFill>
                  <a:srgbClr val="FF0000"/>
                </a:solidFill>
              </a:rPr>
              <a:t>일 </a:t>
            </a:r>
            <a:r>
              <a:rPr lang="ko-KR" altLang="en-US" sz="1600" dirty="0" smtClean="0">
                <a:solidFill>
                  <a:srgbClr val="FF0000"/>
                </a:solidFill>
              </a:rPr>
              <a:t>이후</a:t>
            </a:r>
            <a:r>
              <a:rPr lang="en-US" altLang="ko-KR" sz="1600" dirty="0" smtClean="0"/>
              <a:t>, </a:t>
            </a:r>
            <a:r>
              <a:rPr lang="ko-KR" altLang="en-US" sz="1600" dirty="0" smtClean="0">
                <a:solidFill>
                  <a:srgbClr val="0070C0"/>
                </a:solidFill>
              </a:rPr>
              <a:t>현장실습 </a:t>
            </a:r>
            <a:r>
              <a:rPr lang="en-US" altLang="ko-KR" sz="1600" dirty="0" smtClean="0">
                <a:solidFill>
                  <a:srgbClr val="0070C0"/>
                </a:solidFill>
              </a:rPr>
              <a:t>22</a:t>
            </a:r>
            <a:r>
              <a:rPr lang="ko-KR" altLang="en-US" sz="1600" dirty="0" smtClean="0">
                <a:solidFill>
                  <a:srgbClr val="0070C0"/>
                </a:solidFill>
              </a:rPr>
              <a:t>년 </a:t>
            </a:r>
            <a:r>
              <a:rPr lang="en-US" altLang="ko-KR" sz="1600" dirty="0" smtClean="0">
                <a:solidFill>
                  <a:srgbClr val="0070C0"/>
                </a:solidFill>
              </a:rPr>
              <a:t>1</a:t>
            </a:r>
            <a:r>
              <a:rPr lang="ko-KR" altLang="en-US" sz="1600" dirty="0" smtClean="0">
                <a:solidFill>
                  <a:srgbClr val="0070C0"/>
                </a:solidFill>
              </a:rPr>
              <a:t>월 </a:t>
            </a:r>
            <a:r>
              <a:rPr lang="en-US" altLang="ko-KR" sz="1600" dirty="0" smtClean="0">
                <a:solidFill>
                  <a:srgbClr val="0070C0"/>
                </a:solidFill>
              </a:rPr>
              <a:t>13</a:t>
            </a:r>
            <a:r>
              <a:rPr lang="ko-KR" altLang="en-US" sz="1600" dirty="0" smtClean="0">
                <a:solidFill>
                  <a:srgbClr val="0070C0"/>
                </a:solidFill>
              </a:rPr>
              <a:t>일 </a:t>
            </a:r>
            <a:r>
              <a:rPr lang="ko-KR" altLang="en-US" sz="1600" dirty="0" err="1" smtClean="0">
                <a:solidFill>
                  <a:srgbClr val="0070C0"/>
                </a:solidFill>
              </a:rPr>
              <a:t>이후가능</a:t>
            </a:r>
            <a:endParaRPr lang="ko-KR" altLang="en-US" sz="1600" dirty="0">
              <a:solidFill>
                <a:srgbClr val="0070C0"/>
              </a:solidFill>
            </a:endParaRPr>
          </a:p>
        </p:txBody>
      </p:sp>
      <p:cxnSp>
        <p:nvCxnSpPr>
          <p:cNvPr id="81" name="꺾인 연결선 80"/>
          <p:cNvCxnSpPr/>
          <p:nvPr/>
        </p:nvCxnSpPr>
        <p:spPr>
          <a:xfrm rot="16200000" flipH="1">
            <a:off x="4140240" y="2230408"/>
            <a:ext cx="770553" cy="202691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75" name="TextBox 74"/>
          <p:cNvSpPr txBox="1"/>
          <p:nvPr/>
        </p:nvSpPr>
        <p:spPr>
          <a:xfrm>
            <a:off x="510187" y="978111"/>
            <a:ext cx="1401740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ko-KR" altLang="en-US" dirty="0" smtClean="0"/>
              <a:t>가이드북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en-US" altLang="ko-KR" dirty="0" smtClean="0"/>
              <a:t>p. 73 ~ 103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067166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7998"/>
          </a:xfrm>
          <a:prstGeom prst="rect">
            <a:avLst/>
          </a:prstGeom>
        </p:spPr>
      </p:pic>
      <p:pic>
        <p:nvPicPr>
          <p:cNvPr id="7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143743" y="166115"/>
            <a:ext cx="1866900" cy="699515"/>
          </a:xfrm>
          <a:prstGeom prst="rect">
            <a:avLst/>
          </a:prstGeom>
        </p:spPr>
      </p:pic>
      <p:sp>
        <p:nvSpPr>
          <p:cNvPr id="9" name="object 5"/>
          <p:cNvSpPr/>
          <p:nvPr/>
        </p:nvSpPr>
        <p:spPr>
          <a:xfrm>
            <a:off x="0" y="306324"/>
            <a:ext cx="2935605" cy="251460"/>
          </a:xfrm>
          <a:custGeom>
            <a:avLst/>
            <a:gdLst/>
            <a:ahLst/>
            <a:cxnLst/>
            <a:rect l="l" t="t" r="r" b="b"/>
            <a:pathLst>
              <a:path w="2935605" h="251459">
                <a:moveTo>
                  <a:pt x="2935224" y="0"/>
                </a:moveTo>
                <a:lnTo>
                  <a:pt x="0" y="0"/>
                </a:lnTo>
                <a:lnTo>
                  <a:pt x="0" y="251460"/>
                </a:lnTo>
                <a:lnTo>
                  <a:pt x="2935224" y="251460"/>
                </a:lnTo>
                <a:lnTo>
                  <a:pt x="2935224" y="0"/>
                </a:lnTo>
                <a:close/>
              </a:path>
            </a:pathLst>
          </a:custGeom>
          <a:solidFill>
            <a:srgbClr val="6FAC46">
              <a:alpha val="14901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7"/>
          <p:cNvSpPr txBox="1">
            <a:spLocks/>
          </p:cNvSpPr>
          <p:nvPr/>
        </p:nvSpPr>
        <p:spPr>
          <a:xfrm>
            <a:off x="499973" y="283091"/>
            <a:ext cx="9930130" cy="289823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434590" algn="l"/>
                <a:tab pos="9916795" algn="l"/>
              </a:tabLst>
            </a:pPr>
            <a:r>
              <a:rPr lang="en-US" altLang="ko-KR" sz="1600" spc="-50" dirty="0">
                <a:latin typeface="The정고딕150" panose="02020603020101020101" pitchFamily="18" charset="-127"/>
                <a:ea typeface="The정고딕150" panose="02020603020101020101" pitchFamily="18" charset="-127"/>
              </a:rPr>
              <a:t>4</a:t>
            </a:r>
            <a:r>
              <a:rPr lang="en-US" altLang="ko-KR" sz="1600" spc="-50" dirty="0" smtClean="0">
                <a:latin typeface="The정고딕150" panose="02020603020101020101" pitchFamily="18" charset="-127"/>
                <a:ea typeface="The정고딕150" panose="02020603020101020101" pitchFamily="18" charset="-127"/>
              </a:rPr>
              <a:t>.</a:t>
            </a:r>
            <a:r>
              <a:rPr lang="ko-KR" altLang="en-US" sz="1600" spc="85" dirty="0" smtClean="0">
                <a:latin typeface="The정고딕150" panose="02020603020101020101" pitchFamily="18" charset="-127"/>
                <a:ea typeface="The정고딕150" panose="02020603020101020101" pitchFamily="18" charset="-127"/>
              </a:rPr>
              <a:t> </a:t>
            </a:r>
            <a:r>
              <a:rPr lang="ko-KR" altLang="en-US" sz="1600" spc="-85" dirty="0" smtClean="0">
                <a:latin typeface="The정고딕150" panose="02020603020101020101" pitchFamily="18" charset="-127"/>
                <a:ea typeface="The정고딕150" panose="02020603020101020101" pitchFamily="18" charset="-127"/>
              </a:rPr>
              <a:t>국가근로장학생 유의사항</a:t>
            </a:r>
            <a:r>
              <a:rPr lang="en-US" altLang="ko-KR" sz="1800" spc="-85" dirty="0" smtClean="0"/>
              <a:t>	</a:t>
            </a:r>
            <a:r>
              <a:rPr lang="ko-KR" altLang="en-US" sz="1800" u="sng" spc="25" dirty="0" smtClean="0">
                <a:uFill>
                  <a:solidFill>
                    <a:srgbClr val="929292"/>
                  </a:solidFill>
                </a:uFill>
              </a:rPr>
              <a:t> </a:t>
            </a:r>
            <a:r>
              <a:rPr lang="ko-KR" altLang="en-US" sz="1800" u="sng" spc="-85" dirty="0" smtClean="0">
                <a:uFill>
                  <a:solidFill>
                    <a:srgbClr val="929292"/>
                  </a:solidFill>
                </a:uFill>
              </a:rPr>
              <a:t>	</a:t>
            </a:r>
            <a:endParaRPr lang="ko-KR" altLang="en-US" sz="1800" dirty="0"/>
          </a:p>
        </p:txBody>
      </p:sp>
      <p:sp>
        <p:nvSpPr>
          <p:cNvPr id="11" name="object 6"/>
          <p:cNvSpPr/>
          <p:nvPr/>
        </p:nvSpPr>
        <p:spPr>
          <a:xfrm>
            <a:off x="379475" y="350520"/>
            <a:ext cx="45720" cy="207645"/>
          </a:xfrm>
          <a:custGeom>
            <a:avLst/>
            <a:gdLst/>
            <a:ahLst/>
            <a:cxnLst/>
            <a:rect l="l" t="t" r="r" b="b"/>
            <a:pathLst>
              <a:path w="45720" h="207645">
                <a:moveTo>
                  <a:pt x="45719" y="0"/>
                </a:moveTo>
                <a:lnTo>
                  <a:pt x="0" y="0"/>
                </a:lnTo>
                <a:lnTo>
                  <a:pt x="0" y="207263"/>
                </a:lnTo>
                <a:lnTo>
                  <a:pt x="45719" y="207263"/>
                </a:lnTo>
                <a:lnTo>
                  <a:pt x="45719" y="0"/>
                </a:lnTo>
                <a:close/>
              </a:path>
            </a:pathLst>
          </a:custGeom>
          <a:solidFill>
            <a:srgbClr val="28282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6"/>
          <p:cNvSpPr/>
          <p:nvPr/>
        </p:nvSpPr>
        <p:spPr>
          <a:xfrm>
            <a:off x="379475" y="306324"/>
            <a:ext cx="45719" cy="251841"/>
          </a:xfrm>
          <a:custGeom>
            <a:avLst/>
            <a:gdLst/>
            <a:ahLst/>
            <a:cxnLst/>
            <a:rect l="l" t="t" r="r" b="b"/>
            <a:pathLst>
              <a:path w="45720" h="207645">
                <a:moveTo>
                  <a:pt x="45719" y="0"/>
                </a:moveTo>
                <a:lnTo>
                  <a:pt x="0" y="0"/>
                </a:lnTo>
                <a:lnTo>
                  <a:pt x="0" y="207263"/>
                </a:lnTo>
                <a:lnTo>
                  <a:pt x="45719" y="207263"/>
                </a:lnTo>
                <a:lnTo>
                  <a:pt x="45719" y="0"/>
                </a:lnTo>
                <a:close/>
              </a:path>
            </a:pathLst>
          </a:custGeom>
          <a:solidFill>
            <a:srgbClr val="282828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9973" y="1064640"/>
            <a:ext cx="10967448" cy="4940632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510187" y="978111"/>
            <a:ext cx="1277049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ko-KR" altLang="en-US" dirty="0" smtClean="0"/>
              <a:t>가이드북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en-US" altLang="ko-KR" dirty="0" smtClean="0"/>
              <a:t>p. 18 ~ 20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057306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7998"/>
          </a:xfrm>
          <a:prstGeom prst="rect">
            <a:avLst/>
          </a:prstGeom>
        </p:spPr>
      </p:pic>
      <p:pic>
        <p:nvPicPr>
          <p:cNvPr id="7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143743" y="166115"/>
            <a:ext cx="1866900" cy="699515"/>
          </a:xfrm>
          <a:prstGeom prst="rect">
            <a:avLst/>
          </a:prstGeom>
        </p:spPr>
      </p:pic>
      <p:sp>
        <p:nvSpPr>
          <p:cNvPr id="9" name="object 5"/>
          <p:cNvSpPr/>
          <p:nvPr/>
        </p:nvSpPr>
        <p:spPr>
          <a:xfrm>
            <a:off x="0" y="306324"/>
            <a:ext cx="2935605" cy="251460"/>
          </a:xfrm>
          <a:custGeom>
            <a:avLst/>
            <a:gdLst/>
            <a:ahLst/>
            <a:cxnLst/>
            <a:rect l="l" t="t" r="r" b="b"/>
            <a:pathLst>
              <a:path w="2935605" h="251459">
                <a:moveTo>
                  <a:pt x="2935224" y="0"/>
                </a:moveTo>
                <a:lnTo>
                  <a:pt x="0" y="0"/>
                </a:lnTo>
                <a:lnTo>
                  <a:pt x="0" y="251460"/>
                </a:lnTo>
                <a:lnTo>
                  <a:pt x="2935224" y="251460"/>
                </a:lnTo>
                <a:lnTo>
                  <a:pt x="2935224" y="0"/>
                </a:lnTo>
                <a:close/>
              </a:path>
            </a:pathLst>
          </a:custGeom>
          <a:solidFill>
            <a:srgbClr val="6FAC46">
              <a:alpha val="14901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7"/>
          <p:cNvSpPr txBox="1">
            <a:spLocks/>
          </p:cNvSpPr>
          <p:nvPr/>
        </p:nvSpPr>
        <p:spPr>
          <a:xfrm>
            <a:off x="499973" y="277825"/>
            <a:ext cx="9930130" cy="300355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434590" algn="l"/>
                <a:tab pos="9916795" algn="l"/>
              </a:tabLst>
            </a:pPr>
            <a:r>
              <a:rPr lang="en-US" altLang="ko-KR" sz="1800" spc="85" dirty="0" smtClean="0">
                <a:latin typeface="The정고딕150" panose="02020603020101020101" pitchFamily="18" charset="-127"/>
                <a:ea typeface="The정고딕150" panose="02020603020101020101" pitchFamily="18" charset="-127"/>
              </a:rPr>
              <a:t>4-1.</a:t>
            </a:r>
            <a:r>
              <a:rPr lang="ko-KR" altLang="en-US" sz="1800" spc="85" dirty="0" smtClean="0">
                <a:latin typeface="The정고딕150" panose="02020603020101020101" pitchFamily="18" charset="-127"/>
                <a:ea typeface="The정고딕150" panose="02020603020101020101" pitchFamily="18" charset="-127"/>
              </a:rPr>
              <a:t> </a:t>
            </a:r>
            <a:r>
              <a:rPr lang="ko-KR" altLang="en-US" sz="1800" spc="-85" dirty="0" smtClean="0">
                <a:latin typeface="The정고딕150" panose="02020603020101020101" pitchFamily="18" charset="-127"/>
                <a:ea typeface="The정고딕150" panose="02020603020101020101" pitchFamily="18" charset="-127"/>
              </a:rPr>
              <a:t>부정근로 예방 안내</a:t>
            </a:r>
            <a:r>
              <a:rPr lang="en-US" altLang="ko-KR" sz="1800" spc="-85" dirty="0" smtClean="0"/>
              <a:t>	</a:t>
            </a:r>
            <a:r>
              <a:rPr lang="ko-KR" altLang="en-US" sz="1800" u="sng" spc="25" dirty="0" smtClean="0">
                <a:uFill>
                  <a:solidFill>
                    <a:srgbClr val="929292"/>
                  </a:solidFill>
                </a:uFill>
              </a:rPr>
              <a:t> </a:t>
            </a:r>
            <a:r>
              <a:rPr lang="ko-KR" altLang="en-US" sz="1800" u="sng" spc="-85" dirty="0" smtClean="0">
                <a:uFill>
                  <a:solidFill>
                    <a:srgbClr val="929292"/>
                  </a:solidFill>
                </a:uFill>
              </a:rPr>
              <a:t>	</a:t>
            </a:r>
            <a:endParaRPr lang="ko-KR" altLang="en-US" sz="1800" dirty="0"/>
          </a:p>
        </p:txBody>
      </p:sp>
      <p:sp>
        <p:nvSpPr>
          <p:cNvPr id="11" name="object 6"/>
          <p:cNvSpPr/>
          <p:nvPr/>
        </p:nvSpPr>
        <p:spPr>
          <a:xfrm>
            <a:off x="379475" y="350520"/>
            <a:ext cx="45720" cy="207645"/>
          </a:xfrm>
          <a:custGeom>
            <a:avLst/>
            <a:gdLst/>
            <a:ahLst/>
            <a:cxnLst/>
            <a:rect l="l" t="t" r="r" b="b"/>
            <a:pathLst>
              <a:path w="45720" h="207645">
                <a:moveTo>
                  <a:pt x="45719" y="0"/>
                </a:moveTo>
                <a:lnTo>
                  <a:pt x="0" y="0"/>
                </a:lnTo>
                <a:lnTo>
                  <a:pt x="0" y="207263"/>
                </a:lnTo>
                <a:lnTo>
                  <a:pt x="45719" y="207263"/>
                </a:lnTo>
                <a:lnTo>
                  <a:pt x="45719" y="0"/>
                </a:lnTo>
                <a:close/>
              </a:path>
            </a:pathLst>
          </a:custGeom>
          <a:solidFill>
            <a:srgbClr val="28282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6"/>
          <p:cNvSpPr/>
          <p:nvPr/>
        </p:nvSpPr>
        <p:spPr>
          <a:xfrm>
            <a:off x="379475" y="306324"/>
            <a:ext cx="45719" cy="251841"/>
          </a:xfrm>
          <a:custGeom>
            <a:avLst/>
            <a:gdLst/>
            <a:ahLst/>
            <a:cxnLst/>
            <a:rect l="l" t="t" r="r" b="b"/>
            <a:pathLst>
              <a:path w="45720" h="207645">
                <a:moveTo>
                  <a:pt x="45719" y="0"/>
                </a:moveTo>
                <a:lnTo>
                  <a:pt x="0" y="0"/>
                </a:lnTo>
                <a:lnTo>
                  <a:pt x="0" y="207263"/>
                </a:lnTo>
                <a:lnTo>
                  <a:pt x="45719" y="207263"/>
                </a:lnTo>
                <a:lnTo>
                  <a:pt x="45719" y="0"/>
                </a:lnTo>
                <a:close/>
              </a:path>
            </a:pathLst>
          </a:custGeom>
          <a:solidFill>
            <a:srgbClr val="282828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96291" y="665480"/>
            <a:ext cx="9312539" cy="5909286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510187" y="978111"/>
            <a:ext cx="1277049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ko-KR" altLang="en-US" dirty="0" smtClean="0"/>
              <a:t>가이드북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en-US" altLang="ko-KR" dirty="0" smtClean="0"/>
              <a:t>p. 23 ~ 25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244569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7998"/>
          </a:xfrm>
          <a:prstGeom prst="rect">
            <a:avLst/>
          </a:prstGeom>
        </p:spPr>
      </p:pic>
      <p:pic>
        <p:nvPicPr>
          <p:cNvPr id="7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143743" y="166115"/>
            <a:ext cx="1866900" cy="699515"/>
          </a:xfrm>
          <a:prstGeom prst="rect">
            <a:avLst/>
          </a:prstGeom>
        </p:spPr>
      </p:pic>
      <p:sp>
        <p:nvSpPr>
          <p:cNvPr id="9" name="object 5"/>
          <p:cNvSpPr/>
          <p:nvPr/>
        </p:nvSpPr>
        <p:spPr>
          <a:xfrm>
            <a:off x="0" y="306324"/>
            <a:ext cx="2935605" cy="251460"/>
          </a:xfrm>
          <a:custGeom>
            <a:avLst/>
            <a:gdLst/>
            <a:ahLst/>
            <a:cxnLst/>
            <a:rect l="l" t="t" r="r" b="b"/>
            <a:pathLst>
              <a:path w="2935605" h="251459">
                <a:moveTo>
                  <a:pt x="2935224" y="0"/>
                </a:moveTo>
                <a:lnTo>
                  <a:pt x="0" y="0"/>
                </a:lnTo>
                <a:lnTo>
                  <a:pt x="0" y="251460"/>
                </a:lnTo>
                <a:lnTo>
                  <a:pt x="2935224" y="251460"/>
                </a:lnTo>
                <a:lnTo>
                  <a:pt x="2935224" y="0"/>
                </a:lnTo>
                <a:close/>
              </a:path>
            </a:pathLst>
          </a:custGeom>
          <a:solidFill>
            <a:srgbClr val="6FAC46">
              <a:alpha val="14901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7"/>
          <p:cNvSpPr txBox="1">
            <a:spLocks/>
          </p:cNvSpPr>
          <p:nvPr/>
        </p:nvSpPr>
        <p:spPr>
          <a:xfrm>
            <a:off x="499973" y="283091"/>
            <a:ext cx="9930130" cy="289823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434590" algn="l"/>
                <a:tab pos="9916795" algn="l"/>
              </a:tabLst>
            </a:pPr>
            <a:r>
              <a:rPr lang="en-US" altLang="ko-KR" sz="1600" spc="-50" dirty="0" smtClean="0">
                <a:latin typeface="The정고딕150" panose="02020603020101020101" pitchFamily="18" charset="-127"/>
                <a:ea typeface="The정고딕150" panose="02020603020101020101" pitchFamily="18" charset="-127"/>
              </a:rPr>
              <a:t>4.</a:t>
            </a:r>
            <a:r>
              <a:rPr lang="ko-KR" altLang="en-US" sz="1600" spc="85" dirty="0" smtClean="0">
                <a:latin typeface="The정고딕150" panose="02020603020101020101" pitchFamily="18" charset="-127"/>
                <a:ea typeface="The정고딕150" panose="02020603020101020101" pitchFamily="18" charset="-127"/>
              </a:rPr>
              <a:t> </a:t>
            </a:r>
            <a:r>
              <a:rPr lang="ko-KR" altLang="en-US" sz="1600" spc="-85" dirty="0">
                <a:latin typeface="The정고딕150" panose="02020603020101020101" pitchFamily="18" charset="-127"/>
                <a:ea typeface="The정고딕150" panose="02020603020101020101" pitchFamily="18" charset="-127"/>
              </a:rPr>
              <a:t>국가근로장학생 </a:t>
            </a:r>
            <a:r>
              <a:rPr lang="ko-KR" altLang="en-US" sz="1600" spc="-85" dirty="0" smtClean="0">
                <a:latin typeface="The정고딕150" panose="02020603020101020101" pitchFamily="18" charset="-127"/>
                <a:ea typeface="The정고딕150" panose="02020603020101020101" pitchFamily="18" charset="-127"/>
              </a:rPr>
              <a:t>유의사항</a:t>
            </a:r>
            <a:r>
              <a:rPr lang="en-US" altLang="ko-KR" sz="1800" spc="-85" dirty="0" smtClean="0"/>
              <a:t>	</a:t>
            </a:r>
            <a:r>
              <a:rPr lang="ko-KR" altLang="en-US" sz="1800" u="sng" spc="25" dirty="0" smtClean="0">
                <a:uFill>
                  <a:solidFill>
                    <a:srgbClr val="929292"/>
                  </a:solidFill>
                </a:uFill>
              </a:rPr>
              <a:t> </a:t>
            </a:r>
            <a:r>
              <a:rPr lang="ko-KR" altLang="en-US" sz="1800" u="sng" spc="-85" dirty="0" smtClean="0">
                <a:uFill>
                  <a:solidFill>
                    <a:srgbClr val="929292"/>
                  </a:solidFill>
                </a:uFill>
              </a:rPr>
              <a:t>	</a:t>
            </a:r>
            <a:endParaRPr lang="ko-KR" altLang="en-US" sz="1800" dirty="0"/>
          </a:p>
        </p:txBody>
      </p:sp>
      <p:sp>
        <p:nvSpPr>
          <p:cNvPr id="11" name="object 6"/>
          <p:cNvSpPr/>
          <p:nvPr/>
        </p:nvSpPr>
        <p:spPr>
          <a:xfrm>
            <a:off x="379475" y="350520"/>
            <a:ext cx="45720" cy="207645"/>
          </a:xfrm>
          <a:custGeom>
            <a:avLst/>
            <a:gdLst/>
            <a:ahLst/>
            <a:cxnLst/>
            <a:rect l="l" t="t" r="r" b="b"/>
            <a:pathLst>
              <a:path w="45720" h="207645">
                <a:moveTo>
                  <a:pt x="45719" y="0"/>
                </a:moveTo>
                <a:lnTo>
                  <a:pt x="0" y="0"/>
                </a:lnTo>
                <a:lnTo>
                  <a:pt x="0" y="207263"/>
                </a:lnTo>
                <a:lnTo>
                  <a:pt x="45719" y="207263"/>
                </a:lnTo>
                <a:lnTo>
                  <a:pt x="45719" y="0"/>
                </a:lnTo>
                <a:close/>
              </a:path>
            </a:pathLst>
          </a:custGeom>
          <a:solidFill>
            <a:srgbClr val="28282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6"/>
          <p:cNvSpPr/>
          <p:nvPr/>
        </p:nvSpPr>
        <p:spPr>
          <a:xfrm>
            <a:off x="379475" y="306324"/>
            <a:ext cx="45719" cy="251841"/>
          </a:xfrm>
          <a:custGeom>
            <a:avLst/>
            <a:gdLst/>
            <a:ahLst/>
            <a:cxnLst/>
            <a:rect l="l" t="t" r="r" b="b"/>
            <a:pathLst>
              <a:path w="45720" h="207645">
                <a:moveTo>
                  <a:pt x="45719" y="0"/>
                </a:moveTo>
                <a:lnTo>
                  <a:pt x="0" y="0"/>
                </a:lnTo>
                <a:lnTo>
                  <a:pt x="0" y="207263"/>
                </a:lnTo>
                <a:lnTo>
                  <a:pt x="45719" y="207263"/>
                </a:lnTo>
                <a:lnTo>
                  <a:pt x="45719" y="0"/>
                </a:lnTo>
                <a:close/>
              </a:path>
            </a:pathLst>
          </a:custGeom>
          <a:solidFill>
            <a:srgbClr val="282828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4276" y="689889"/>
            <a:ext cx="9907315" cy="5746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4843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-58189"/>
            <a:ext cx="12192000" cy="6857998"/>
          </a:xfrm>
          <a:prstGeom prst="rect">
            <a:avLst/>
          </a:prstGeom>
        </p:spPr>
      </p:pic>
      <p:pic>
        <p:nvPicPr>
          <p:cNvPr id="7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143743" y="166115"/>
            <a:ext cx="1866900" cy="699515"/>
          </a:xfrm>
          <a:prstGeom prst="rect">
            <a:avLst/>
          </a:prstGeom>
        </p:spPr>
      </p:pic>
      <p:sp>
        <p:nvSpPr>
          <p:cNvPr id="9" name="object 5"/>
          <p:cNvSpPr/>
          <p:nvPr/>
        </p:nvSpPr>
        <p:spPr>
          <a:xfrm>
            <a:off x="0" y="306324"/>
            <a:ext cx="2935605" cy="251460"/>
          </a:xfrm>
          <a:custGeom>
            <a:avLst/>
            <a:gdLst/>
            <a:ahLst/>
            <a:cxnLst/>
            <a:rect l="l" t="t" r="r" b="b"/>
            <a:pathLst>
              <a:path w="2935605" h="251459">
                <a:moveTo>
                  <a:pt x="2935224" y="0"/>
                </a:moveTo>
                <a:lnTo>
                  <a:pt x="0" y="0"/>
                </a:lnTo>
                <a:lnTo>
                  <a:pt x="0" y="251460"/>
                </a:lnTo>
                <a:lnTo>
                  <a:pt x="2935224" y="251460"/>
                </a:lnTo>
                <a:lnTo>
                  <a:pt x="2935224" y="0"/>
                </a:lnTo>
                <a:close/>
              </a:path>
            </a:pathLst>
          </a:custGeom>
          <a:solidFill>
            <a:srgbClr val="6FAC46">
              <a:alpha val="14901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7"/>
          <p:cNvSpPr txBox="1">
            <a:spLocks/>
          </p:cNvSpPr>
          <p:nvPr/>
        </p:nvSpPr>
        <p:spPr>
          <a:xfrm>
            <a:off x="499973" y="283091"/>
            <a:ext cx="9930130" cy="289823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434590" algn="l"/>
                <a:tab pos="9916795" algn="l"/>
              </a:tabLst>
            </a:pPr>
            <a:r>
              <a:rPr lang="en-US" altLang="ko-KR" sz="1800" spc="-50" dirty="0" smtClean="0">
                <a:latin typeface="The정고딕150" panose="02020603020101020101" pitchFamily="18" charset="-127"/>
                <a:ea typeface="The정고딕150" panose="02020603020101020101" pitchFamily="18" charset="-127"/>
              </a:rPr>
              <a:t>6. </a:t>
            </a:r>
            <a:r>
              <a:rPr lang="ko-KR" altLang="en-US" sz="1800" spc="-50" dirty="0" smtClean="0">
                <a:latin typeface="The정고딕150" panose="02020603020101020101" pitchFamily="18" charset="-127"/>
                <a:ea typeface="The정고딕150" panose="02020603020101020101" pitchFamily="18" charset="-127"/>
              </a:rPr>
              <a:t>출근부 </a:t>
            </a:r>
            <a:r>
              <a:rPr lang="en-US" altLang="ko-KR" sz="1800" spc="-50" dirty="0" smtClean="0">
                <a:latin typeface="The정고딕150" panose="02020603020101020101" pitchFamily="18" charset="-127"/>
                <a:ea typeface="The정고딕150" panose="02020603020101020101" pitchFamily="18" charset="-127"/>
              </a:rPr>
              <a:t>Q&amp;A</a:t>
            </a:r>
            <a:r>
              <a:rPr lang="en-US" altLang="ko-KR" sz="1800" spc="-85" dirty="0" smtClean="0"/>
              <a:t>	</a:t>
            </a:r>
            <a:r>
              <a:rPr lang="ko-KR" altLang="en-US" sz="1800" u="sng" spc="25" dirty="0" smtClean="0">
                <a:uFill>
                  <a:solidFill>
                    <a:srgbClr val="929292"/>
                  </a:solidFill>
                </a:uFill>
              </a:rPr>
              <a:t> </a:t>
            </a:r>
            <a:r>
              <a:rPr lang="ko-KR" altLang="en-US" sz="1800" u="sng" spc="-85" dirty="0" smtClean="0">
                <a:uFill>
                  <a:solidFill>
                    <a:srgbClr val="929292"/>
                  </a:solidFill>
                </a:uFill>
              </a:rPr>
              <a:t>	</a:t>
            </a:r>
            <a:endParaRPr lang="ko-KR" altLang="en-US" sz="1800" dirty="0"/>
          </a:p>
        </p:txBody>
      </p:sp>
      <p:sp>
        <p:nvSpPr>
          <p:cNvPr id="11" name="object 6"/>
          <p:cNvSpPr/>
          <p:nvPr/>
        </p:nvSpPr>
        <p:spPr>
          <a:xfrm>
            <a:off x="379475" y="350520"/>
            <a:ext cx="45720" cy="207645"/>
          </a:xfrm>
          <a:custGeom>
            <a:avLst/>
            <a:gdLst/>
            <a:ahLst/>
            <a:cxnLst/>
            <a:rect l="l" t="t" r="r" b="b"/>
            <a:pathLst>
              <a:path w="45720" h="207645">
                <a:moveTo>
                  <a:pt x="45719" y="0"/>
                </a:moveTo>
                <a:lnTo>
                  <a:pt x="0" y="0"/>
                </a:lnTo>
                <a:lnTo>
                  <a:pt x="0" y="207263"/>
                </a:lnTo>
                <a:lnTo>
                  <a:pt x="45719" y="207263"/>
                </a:lnTo>
                <a:lnTo>
                  <a:pt x="45719" y="0"/>
                </a:lnTo>
                <a:close/>
              </a:path>
            </a:pathLst>
          </a:custGeom>
          <a:solidFill>
            <a:srgbClr val="28282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6"/>
          <p:cNvSpPr/>
          <p:nvPr/>
        </p:nvSpPr>
        <p:spPr>
          <a:xfrm>
            <a:off x="379475" y="306324"/>
            <a:ext cx="45719" cy="251841"/>
          </a:xfrm>
          <a:custGeom>
            <a:avLst/>
            <a:gdLst/>
            <a:ahLst/>
            <a:cxnLst/>
            <a:rect l="l" t="t" r="r" b="b"/>
            <a:pathLst>
              <a:path w="45720" h="207645">
                <a:moveTo>
                  <a:pt x="45719" y="0"/>
                </a:moveTo>
                <a:lnTo>
                  <a:pt x="0" y="0"/>
                </a:lnTo>
                <a:lnTo>
                  <a:pt x="0" y="207263"/>
                </a:lnTo>
                <a:lnTo>
                  <a:pt x="45719" y="207263"/>
                </a:lnTo>
                <a:lnTo>
                  <a:pt x="45719" y="0"/>
                </a:lnTo>
                <a:close/>
              </a:path>
            </a:pathLst>
          </a:custGeom>
          <a:solidFill>
            <a:srgbClr val="28282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258295" y="668572"/>
            <a:ext cx="8253937" cy="58015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altLang="ko-KR" sz="1200" b="1" dirty="0">
                <a:latin typeface="The정고딕150" panose="02020603020101020101" pitchFamily="18" charset="-127"/>
                <a:ea typeface="The정고딕150" panose="02020603020101020101" pitchFamily="18" charset="-127"/>
              </a:rPr>
              <a:t>Q. </a:t>
            </a:r>
            <a:r>
              <a:rPr lang="ko-KR" altLang="en-US" sz="1200" b="1" dirty="0">
                <a:latin typeface="The정고딕150" panose="02020603020101020101" pitchFamily="18" charset="-127"/>
                <a:ea typeface="The정고딕150" panose="02020603020101020101" pitchFamily="18" charset="-127"/>
              </a:rPr>
              <a:t>학생이 모르고 </a:t>
            </a:r>
            <a:r>
              <a:rPr lang="en-US" altLang="ko-KR" sz="1200" b="1" dirty="0">
                <a:latin typeface="The정고딕150" panose="02020603020101020101" pitchFamily="18" charset="-127"/>
                <a:ea typeface="The정고딕150" panose="02020603020101020101" pitchFamily="18" charset="-127"/>
              </a:rPr>
              <a:t>OO</a:t>
            </a:r>
            <a:r>
              <a:rPr lang="ko-KR" altLang="en-US" sz="1200" b="1" dirty="0">
                <a:latin typeface="The정고딕150" panose="02020603020101020101" pitchFamily="18" charset="-127"/>
                <a:ea typeface="The정고딕150" panose="02020603020101020101" pitchFamily="18" charset="-127"/>
              </a:rPr>
              <a:t>분 늦게 출근 찍었어요</a:t>
            </a:r>
            <a:r>
              <a:rPr lang="en-US" altLang="ko-KR" sz="1200" b="1" dirty="0">
                <a:latin typeface="The정고딕150" panose="02020603020101020101" pitchFamily="18" charset="-127"/>
                <a:ea typeface="The정고딕150" panose="02020603020101020101" pitchFamily="18" charset="-127"/>
              </a:rPr>
              <a:t>.</a:t>
            </a:r>
            <a:endParaRPr lang="ko-KR" altLang="en-US" sz="1200" dirty="0">
              <a:latin typeface="The정고딕150" panose="02020603020101020101" pitchFamily="18" charset="-127"/>
              <a:ea typeface="The정고딕150" panose="02020603020101020101" pitchFamily="18" charset="-127"/>
            </a:endParaRPr>
          </a:p>
          <a:p>
            <a:pPr fontAlgn="base"/>
            <a:r>
              <a:rPr lang="ko-KR" altLang="en-US" sz="1200" dirty="0">
                <a:latin typeface="The정고딕150" panose="02020603020101020101" pitchFamily="18" charset="-127"/>
                <a:ea typeface="The정고딕150" panose="02020603020101020101" pitchFamily="18" charset="-127"/>
              </a:rPr>
              <a:t>출근은 정시에 했으나 늦게 찍은 경우</a:t>
            </a:r>
            <a:r>
              <a:rPr lang="en-US" altLang="ko-KR" sz="1200" dirty="0">
                <a:latin typeface="The정고딕150" panose="02020603020101020101" pitchFamily="18" charset="-127"/>
                <a:ea typeface="The정고딕150" panose="02020603020101020101" pitchFamily="18" charset="-127"/>
              </a:rPr>
              <a:t>,</a:t>
            </a:r>
            <a:endParaRPr lang="ko-KR" altLang="en-US" sz="1200" dirty="0">
              <a:latin typeface="The정고딕150" panose="02020603020101020101" pitchFamily="18" charset="-127"/>
              <a:ea typeface="The정고딕150" panose="02020603020101020101" pitchFamily="18" charset="-127"/>
            </a:endParaRPr>
          </a:p>
          <a:p>
            <a:pPr fontAlgn="base"/>
            <a:r>
              <a:rPr lang="ko-KR" altLang="en-US" sz="1200" dirty="0">
                <a:latin typeface="The정고딕150" panose="02020603020101020101" pitchFamily="18" charset="-127"/>
                <a:ea typeface="The정고딕150" panose="02020603020101020101" pitchFamily="18" charset="-127"/>
              </a:rPr>
              <a:t>출근부 </a:t>
            </a:r>
            <a:r>
              <a:rPr lang="ko-KR" altLang="en-US" sz="1200" dirty="0" err="1">
                <a:latin typeface="The정고딕150" panose="02020603020101020101" pitchFamily="18" charset="-127"/>
                <a:ea typeface="The정고딕150" panose="02020603020101020101" pitchFamily="18" charset="-127"/>
              </a:rPr>
              <a:t>어플을</a:t>
            </a:r>
            <a:r>
              <a:rPr lang="ko-KR" altLang="en-US" sz="1200" dirty="0">
                <a:latin typeface="The정고딕150" panose="02020603020101020101" pitchFamily="18" charset="-127"/>
                <a:ea typeface="The정고딕150" panose="02020603020101020101" pitchFamily="18" charset="-127"/>
              </a:rPr>
              <a:t> 통해 수정요청을 하고 근로지 </a:t>
            </a:r>
            <a:r>
              <a:rPr lang="ko-KR" altLang="en-US" sz="1200" dirty="0" err="1">
                <a:latin typeface="The정고딕150" panose="02020603020101020101" pitchFamily="18" charset="-127"/>
                <a:ea typeface="The정고딕150" panose="02020603020101020101" pitchFamily="18" charset="-127"/>
              </a:rPr>
              <a:t>담당자님에게</a:t>
            </a:r>
            <a:r>
              <a:rPr lang="ko-KR" altLang="en-US" sz="1200" dirty="0">
                <a:latin typeface="The정고딕150" panose="02020603020101020101" pitchFamily="18" charset="-127"/>
                <a:ea typeface="The정고딕150" panose="02020603020101020101" pitchFamily="18" charset="-127"/>
              </a:rPr>
              <a:t> 수정사항 말씀드리면 됩니다</a:t>
            </a:r>
            <a:r>
              <a:rPr lang="en-US" altLang="ko-KR" sz="1200" dirty="0">
                <a:latin typeface="The정고딕150" panose="02020603020101020101" pitchFamily="18" charset="-127"/>
                <a:ea typeface="The정고딕150" panose="02020603020101020101" pitchFamily="18" charset="-127"/>
              </a:rPr>
              <a:t>.</a:t>
            </a:r>
            <a:endParaRPr lang="ko-KR" altLang="en-US" sz="1200" dirty="0">
              <a:latin typeface="The정고딕150" panose="02020603020101020101" pitchFamily="18" charset="-127"/>
              <a:ea typeface="The정고딕150" panose="02020603020101020101" pitchFamily="18" charset="-127"/>
            </a:endParaRPr>
          </a:p>
          <a:p>
            <a:pPr fontAlgn="base"/>
            <a:r>
              <a:rPr lang="en-US" altLang="ko-KR" sz="1200" dirty="0">
                <a:latin typeface="The정고딕150" panose="02020603020101020101" pitchFamily="18" charset="-127"/>
                <a:ea typeface="The정고딕150" panose="02020603020101020101" pitchFamily="18" charset="-127"/>
              </a:rPr>
              <a:t>(1</a:t>
            </a:r>
            <a:r>
              <a:rPr lang="ko-KR" altLang="en-US" sz="1200" dirty="0">
                <a:latin typeface="The정고딕150" panose="02020603020101020101" pitchFamily="18" charset="-127"/>
                <a:ea typeface="The정고딕150" panose="02020603020101020101" pitchFamily="18" charset="-127"/>
              </a:rPr>
              <a:t>시간 이상 늦게 찍은 경우는 </a:t>
            </a:r>
            <a:r>
              <a:rPr lang="ko-KR" altLang="en-US" sz="1200" dirty="0" err="1">
                <a:latin typeface="The정고딕150" panose="02020603020101020101" pitchFamily="18" charset="-127"/>
                <a:ea typeface="The정고딕150" panose="02020603020101020101" pitchFamily="18" charset="-127"/>
              </a:rPr>
              <a:t>정정사유서</a:t>
            </a:r>
            <a:r>
              <a:rPr lang="ko-KR" altLang="en-US" sz="1200" dirty="0">
                <a:latin typeface="The정고딕150" panose="02020603020101020101" pitchFamily="18" charset="-127"/>
                <a:ea typeface="The정고딕150" panose="02020603020101020101" pitchFamily="18" charset="-127"/>
              </a:rPr>
              <a:t> 제출</a:t>
            </a:r>
            <a:r>
              <a:rPr lang="en-US" altLang="ko-KR" sz="1200" dirty="0">
                <a:latin typeface="The정고딕150" panose="02020603020101020101" pitchFamily="18" charset="-127"/>
                <a:ea typeface="The정고딕150" panose="02020603020101020101" pitchFamily="18" charset="-127"/>
              </a:rPr>
              <a:t>)</a:t>
            </a:r>
            <a:endParaRPr lang="ko-KR" altLang="en-US" sz="1200" dirty="0">
              <a:latin typeface="The정고딕150" panose="02020603020101020101" pitchFamily="18" charset="-127"/>
              <a:ea typeface="The정고딕150" panose="02020603020101020101" pitchFamily="18" charset="-127"/>
            </a:endParaRPr>
          </a:p>
          <a:p>
            <a:pPr fontAlgn="base"/>
            <a:endParaRPr lang="ko-KR" altLang="en-US" sz="1200" dirty="0">
              <a:latin typeface="The정고딕150" panose="02020603020101020101" pitchFamily="18" charset="-127"/>
              <a:ea typeface="The정고딕150" panose="02020603020101020101" pitchFamily="18" charset="-127"/>
            </a:endParaRPr>
          </a:p>
          <a:p>
            <a:pPr fontAlgn="base"/>
            <a:r>
              <a:rPr lang="en-US" altLang="ko-KR" sz="1200" b="1" dirty="0">
                <a:latin typeface="The정고딕150" panose="02020603020101020101" pitchFamily="18" charset="-127"/>
                <a:ea typeface="The정고딕150" panose="02020603020101020101" pitchFamily="18" charset="-127"/>
              </a:rPr>
              <a:t>Q. </a:t>
            </a:r>
            <a:r>
              <a:rPr lang="ko-KR" altLang="en-US" sz="1200" b="1" dirty="0" err="1">
                <a:latin typeface="The정고딕150" panose="02020603020101020101" pitchFamily="18" charset="-127"/>
                <a:ea typeface="The정고딕150" panose="02020603020101020101" pitchFamily="18" charset="-127"/>
              </a:rPr>
              <a:t>정정사유서</a:t>
            </a:r>
            <a:r>
              <a:rPr lang="ko-KR" altLang="en-US" sz="1200" b="1" dirty="0">
                <a:latin typeface="The정고딕150" panose="02020603020101020101" pitchFamily="18" charset="-127"/>
                <a:ea typeface="The정고딕150" panose="02020603020101020101" pitchFamily="18" charset="-127"/>
              </a:rPr>
              <a:t> </a:t>
            </a:r>
            <a:r>
              <a:rPr lang="ko-KR" altLang="en-US" sz="1200" b="1" dirty="0" err="1">
                <a:latin typeface="The정고딕150" panose="02020603020101020101" pitchFamily="18" charset="-127"/>
                <a:ea typeface="The정고딕150" panose="02020603020101020101" pitchFamily="18" charset="-127"/>
              </a:rPr>
              <a:t>제출해야되나요</a:t>
            </a:r>
            <a:r>
              <a:rPr lang="en-US" altLang="ko-KR" sz="1200" b="1" dirty="0">
                <a:latin typeface="The정고딕150" panose="02020603020101020101" pitchFamily="18" charset="-127"/>
                <a:ea typeface="The정고딕150" panose="02020603020101020101" pitchFamily="18" charset="-127"/>
              </a:rPr>
              <a:t>? (</a:t>
            </a:r>
            <a:r>
              <a:rPr lang="ko-KR" altLang="en-US" sz="1200" b="1" dirty="0">
                <a:latin typeface="The정고딕150" panose="02020603020101020101" pitchFamily="18" charset="-127"/>
                <a:ea typeface="The정고딕150" panose="02020603020101020101" pitchFamily="18" charset="-127"/>
              </a:rPr>
              <a:t>학생 과실 </a:t>
            </a:r>
            <a:r>
              <a:rPr lang="en-US" altLang="ko-KR" sz="1200" b="1" dirty="0">
                <a:latin typeface="The정고딕150" panose="02020603020101020101" pitchFamily="18" charset="-127"/>
                <a:ea typeface="The정고딕150" panose="02020603020101020101" pitchFamily="18" charset="-127"/>
              </a:rPr>
              <a:t>O = </a:t>
            </a:r>
            <a:r>
              <a:rPr lang="ko-KR" altLang="en-US" sz="1200" b="1" dirty="0">
                <a:latin typeface="The정고딕150" panose="02020603020101020101" pitchFamily="18" charset="-127"/>
                <a:ea typeface="The정고딕150" panose="02020603020101020101" pitchFamily="18" charset="-127"/>
              </a:rPr>
              <a:t>제출</a:t>
            </a:r>
            <a:r>
              <a:rPr lang="en-US" altLang="ko-KR" sz="1200" b="1" dirty="0">
                <a:latin typeface="The정고딕150" panose="02020603020101020101" pitchFamily="18" charset="-127"/>
                <a:ea typeface="The정고딕150" panose="02020603020101020101" pitchFamily="18" charset="-127"/>
              </a:rPr>
              <a:t>,</a:t>
            </a:r>
            <a:r>
              <a:rPr lang="ko-KR" altLang="en-US" sz="1200" b="1" dirty="0" err="1">
                <a:latin typeface="The정고딕150" panose="02020603020101020101" pitchFamily="18" charset="-127"/>
                <a:ea typeface="The정고딕150" panose="02020603020101020101" pitchFamily="18" charset="-127"/>
              </a:rPr>
              <a:t>패널티있음</a:t>
            </a:r>
            <a:r>
              <a:rPr lang="ko-KR" altLang="en-US" sz="1200" b="1" dirty="0">
                <a:latin typeface="The정고딕150" panose="02020603020101020101" pitchFamily="18" charset="-127"/>
                <a:ea typeface="The정고딕150" panose="02020603020101020101" pitchFamily="18" charset="-127"/>
              </a:rPr>
              <a:t> </a:t>
            </a:r>
            <a:r>
              <a:rPr lang="en-US" altLang="ko-KR" sz="1200" b="1" dirty="0">
                <a:latin typeface="The정고딕150" panose="02020603020101020101" pitchFamily="18" charset="-127"/>
                <a:ea typeface="The정고딕150" panose="02020603020101020101" pitchFamily="18" charset="-127"/>
              </a:rPr>
              <a:t>/ X = </a:t>
            </a:r>
            <a:r>
              <a:rPr lang="ko-KR" altLang="en-US" sz="1200" b="1" dirty="0">
                <a:latin typeface="The정고딕150" panose="02020603020101020101" pitchFamily="18" charset="-127"/>
                <a:ea typeface="The정고딕150" panose="02020603020101020101" pitchFamily="18" charset="-127"/>
              </a:rPr>
              <a:t>제출</a:t>
            </a:r>
            <a:r>
              <a:rPr lang="en-US" altLang="ko-KR" sz="1200" b="1" dirty="0">
                <a:latin typeface="The정고딕150" panose="02020603020101020101" pitchFamily="18" charset="-127"/>
                <a:ea typeface="The정고딕150" panose="02020603020101020101" pitchFamily="18" charset="-127"/>
              </a:rPr>
              <a:t>, </a:t>
            </a:r>
            <a:r>
              <a:rPr lang="ko-KR" altLang="en-US" sz="1200" b="1" dirty="0" err="1">
                <a:latin typeface="The정고딕150" panose="02020603020101020101" pitchFamily="18" charset="-127"/>
                <a:ea typeface="The정고딕150" panose="02020603020101020101" pitchFamily="18" charset="-127"/>
              </a:rPr>
              <a:t>패널티없음</a:t>
            </a:r>
            <a:r>
              <a:rPr lang="en-US" altLang="ko-KR" sz="1200" b="1" dirty="0">
                <a:latin typeface="The정고딕150" panose="02020603020101020101" pitchFamily="18" charset="-127"/>
                <a:ea typeface="The정고딕150" panose="02020603020101020101" pitchFamily="18" charset="-127"/>
              </a:rPr>
              <a:t>)</a:t>
            </a:r>
            <a:endParaRPr lang="ko-KR" altLang="en-US" sz="1200" dirty="0">
              <a:latin typeface="The정고딕150" panose="02020603020101020101" pitchFamily="18" charset="-127"/>
              <a:ea typeface="The정고딕150" panose="02020603020101020101" pitchFamily="18" charset="-127"/>
            </a:endParaRPr>
          </a:p>
          <a:p>
            <a:pPr fontAlgn="base"/>
            <a:r>
              <a:rPr lang="en-US" altLang="ko-KR" sz="1200" dirty="0">
                <a:latin typeface="The정고딕150" panose="02020603020101020101" pitchFamily="18" charset="-127"/>
                <a:ea typeface="The정고딕150" panose="02020603020101020101" pitchFamily="18" charset="-127"/>
              </a:rPr>
              <a:t>1) </a:t>
            </a:r>
            <a:r>
              <a:rPr lang="ko-KR" altLang="en-US" sz="1200" dirty="0">
                <a:latin typeface="The정고딕150" panose="02020603020101020101" pitchFamily="18" charset="-127"/>
                <a:ea typeface="The정고딕150" panose="02020603020101020101" pitchFamily="18" charset="-127"/>
              </a:rPr>
              <a:t>출근을 찍지 않은 경우</a:t>
            </a:r>
          </a:p>
          <a:p>
            <a:pPr fontAlgn="base"/>
            <a:r>
              <a:rPr lang="ko-KR" altLang="en-US" sz="1200" dirty="0">
                <a:latin typeface="The정고딕150" panose="02020603020101020101" pitchFamily="18" charset="-127"/>
                <a:ea typeface="The정고딕150" panose="02020603020101020101" pitchFamily="18" charset="-127"/>
              </a:rPr>
              <a:t>학생이 출근을 찍지 않고 근로를 진행하였을 경우 </a:t>
            </a:r>
            <a:r>
              <a:rPr lang="ko-KR" altLang="en-US" sz="1200" dirty="0" err="1">
                <a:latin typeface="The정고딕150" panose="02020603020101020101" pitchFamily="18" charset="-127"/>
                <a:ea typeface="The정고딕150" panose="02020603020101020101" pitchFamily="18" charset="-127"/>
              </a:rPr>
              <a:t>정정사유서</a:t>
            </a:r>
            <a:r>
              <a:rPr lang="ko-KR" altLang="en-US" sz="1200" dirty="0">
                <a:latin typeface="The정고딕150" panose="02020603020101020101" pitchFamily="18" charset="-127"/>
                <a:ea typeface="The정고딕150" panose="02020603020101020101" pitchFamily="18" charset="-127"/>
              </a:rPr>
              <a:t> 제출하시면 됩니다</a:t>
            </a:r>
            <a:r>
              <a:rPr lang="en-US" altLang="ko-KR" sz="1200" dirty="0">
                <a:latin typeface="The정고딕150" panose="02020603020101020101" pitchFamily="18" charset="-127"/>
                <a:ea typeface="The정고딕150" panose="02020603020101020101" pitchFamily="18" charset="-127"/>
              </a:rPr>
              <a:t>.</a:t>
            </a:r>
            <a:endParaRPr lang="ko-KR" altLang="en-US" sz="1200" dirty="0">
              <a:latin typeface="The정고딕150" panose="02020603020101020101" pitchFamily="18" charset="-127"/>
              <a:ea typeface="The정고딕150" panose="02020603020101020101" pitchFamily="18" charset="-127"/>
            </a:endParaRPr>
          </a:p>
          <a:p>
            <a:pPr fontAlgn="base"/>
            <a:r>
              <a:rPr lang="en-US" altLang="ko-KR" sz="1200" dirty="0">
                <a:latin typeface="The정고딕150" panose="02020603020101020101" pitchFamily="18" charset="-127"/>
                <a:ea typeface="The정고딕150" panose="02020603020101020101" pitchFamily="18" charset="-127"/>
              </a:rPr>
              <a:t>(</a:t>
            </a:r>
            <a:r>
              <a:rPr lang="ko-KR" altLang="en-US" sz="1200" dirty="0">
                <a:latin typeface="The정고딕150" panose="02020603020101020101" pitchFamily="18" charset="-127"/>
                <a:ea typeface="The정고딕150" panose="02020603020101020101" pitchFamily="18" charset="-127"/>
              </a:rPr>
              <a:t>출근부 정정사유서는 익월 초 대학제출 이후에 기입이 가능하여 그 때 수정합니다</a:t>
            </a:r>
            <a:r>
              <a:rPr lang="en-US" altLang="ko-KR" sz="1200" dirty="0">
                <a:latin typeface="The정고딕150" panose="02020603020101020101" pitchFamily="18" charset="-127"/>
                <a:ea typeface="The정고딕150" panose="02020603020101020101" pitchFamily="18" charset="-127"/>
              </a:rPr>
              <a:t>.)</a:t>
            </a:r>
            <a:endParaRPr lang="ko-KR" altLang="en-US" sz="1200" dirty="0">
              <a:latin typeface="The정고딕150" panose="02020603020101020101" pitchFamily="18" charset="-127"/>
              <a:ea typeface="The정고딕150" panose="02020603020101020101" pitchFamily="18" charset="-127"/>
            </a:endParaRPr>
          </a:p>
          <a:p>
            <a:pPr fontAlgn="base"/>
            <a:r>
              <a:rPr lang="en-US" altLang="ko-KR" sz="1200" dirty="0">
                <a:latin typeface="The정고딕150" panose="02020603020101020101" pitchFamily="18" charset="-127"/>
                <a:ea typeface="The정고딕150" panose="02020603020101020101" pitchFamily="18" charset="-127"/>
              </a:rPr>
              <a:t>2) </a:t>
            </a:r>
            <a:r>
              <a:rPr lang="ko-KR" altLang="en-US" sz="1200" dirty="0">
                <a:latin typeface="The정고딕150" panose="02020603020101020101" pitchFamily="18" charset="-127"/>
                <a:ea typeface="The정고딕150" panose="02020603020101020101" pitchFamily="18" charset="-127"/>
              </a:rPr>
              <a:t>출근을 늦게 찍은 경우</a:t>
            </a:r>
          </a:p>
          <a:p>
            <a:pPr fontAlgn="base"/>
            <a:r>
              <a:rPr lang="ko-KR" altLang="en-US" sz="1200" dirty="0">
                <a:latin typeface="The정고딕150" panose="02020603020101020101" pitchFamily="18" charset="-127"/>
                <a:ea typeface="The정고딕150" panose="02020603020101020101" pitchFamily="18" charset="-127"/>
              </a:rPr>
              <a:t>학생이 늦게 출근을 찍었으나 실제로 그 시간에 </a:t>
            </a:r>
            <a:r>
              <a:rPr lang="ko-KR" altLang="en-US" sz="1200" dirty="0" err="1">
                <a:latin typeface="The정고딕150" panose="02020603020101020101" pitchFamily="18" charset="-127"/>
                <a:ea typeface="The정고딕150" panose="02020603020101020101" pitchFamily="18" charset="-127"/>
              </a:rPr>
              <a:t>근무한게</a:t>
            </a:r>
            <a:r>
              <a:rPr lang="ko-KR" altLang="en-US" sz="1200" dirty="0">
                <a:latin typeface="The정고딕150" panose="02020603020101020101" pitchFamily="18" charset="-127"/>
                <a:ea typeface="The정고딕150" panose="02020603020101020101" pitchFamily="18" charset="-127"/>
              </a:rPr>
              <a:t> </a:t>
            </a:r>
            <a:r>
              <a:rPr lang="ko-KR" altLang="en-US" sz="1200" dirty="0" err="1">
                <a:latin typeface="The정고딕150" panose="02020603020101020101" pitchFamily="18" charset="-127"/>
                <a:ea typeface="The정고딕150" panose="02020603020101020101" pitchFamily="18" charset="-127"/>
              </a:rPr>
              <a:t>맞다면</a:t>
            </a:r>
            <a:r>
              <a:rPr lang="en-US" altLang="ko-KR" sz="1200" dirty="0" smtClean="0">
                <a:latin typeface="The정고딕150" panose="02020603020101020101" pitchFamily="18" charset="-127"/>
                <a:ea typeface="The정고딕150" panose="02020603020101020101" pitchFamily="18" charset="-127"/>
              </a:rPr>
              <a:t>,</a:t>
            </a:r>
            <a:r>
              <a:rPr lang="ko-KR" altLang="en-US" sz="1200" dirty="0">
                <a:latin typeface="The정고딕150" panose="02020603020101020101" pitchFamily="18" charset="-127"/>
                <a:ea typeface="The정고딕150" panose="02020603020101020101" pitchFamily="18" charset="-127"/>
              </a:rPr>
              <a:t> </a:t>
            </a:r>
            <a:endParaRPr lang="en-US" altLang="ko-KR" sz="1200" dirty="0" smtClean="0">
              <a:latin typeface="The정고딕150" panose="02020603020101020101" pitchFamily="18" charset="-127"/>
              <a:ea typeface="The정고딕150" panose="02020603020101020101" pitchFamily="18" charset="-127"/>
            </a:endParaRPr>
          </a:p>
          <a:p>
            <a:pPr fontAlgn="base"/>
            <a:r>
              <a:rPr lang="ko-KR" altLang="en-US" sz="1200" dirty="0" smtClean="0">
                <a:latin typeface="The정고딕150" panose="02020603020101020101" pitchFamily="18" charset="-127"/>
                <a:ea typeface="The정고딕150" panose="02020603020101020101" pitchFamily="18" charset="-127"/>
              </a:rPr>
              <a:t>근로지 </a:t>
            </a:r>
            <a:r>
              <a:rPr lang="ko-KR" altLang="en-US" sz="1200" dirty="0">
                <a:latin typeface="The정고딕150" panose="02020603020101020101" pitchFamily="18" charset="-127"/>
                <a:ea typeface="The정고딕150" panose="02020603020101020101" pitchFamily="18" charset="-127"/>
              </a:rPr>
              <a:t>담당자 선생님께서 기관인정시간으로 수정해주시면 됩니다</a:t>
            </a:r>
            <a:r>
              <a:rPr lang="en-US" altLang="ko-KR" sz="1200" dirty="0">
                <a:latin typeface="The정고딕150" panose="02020603020101020101" pitchFamily="18" charset="-127"/>
                <a:ea typeface="The정고딕150" panose="02020603020101020101" pitchFamily="18" charset="-127"/>
              </a:rPr>
              <a:t>.</a:t>
            </a:r>
            <a:endParaRPr lang="ko-KR" altLang="en-US" sz="1200" dirty="0">
              <a:latin typeface="The정고딕150" panose="02020603020101020101" pitchFamily="18" charset="-127"/>
              <a:ea typeface="The정고딕150" panose="02020603020101020101" pitchFamily="18" charset="-127"/>
            </a:endParaRPr>
          </a:p>
          <a:p>
            <a:pPr fontAlgn="base"/>
            <a:r>
              <a:rPr lang="en-US" altLang="ko-KR" sz="1200" dirty="0">
                <a:latin typeface="The정고딕150" panose="02020603020101020101" pitchFamily="18" charset="-127"/>
                <a:ea typeface="The정고딕150" panose="02020603020101020101" pitchFamily="18" charset="-127"/>
              </a:rPr>
              <a:t>3) </a:t>
            </a:r>
            <a:r>
              <a:rPr lang="ko-KR" altLang="en-US" sz="1200" dirty="0">
                <a:latin typeface="The정고딕150" panose="02020603020101020101" pitchFamily="18" charset="-127"/>
                <a:ea typeface="The정고딕150" panose="02020603020101020101" pitchFamily="18" charset="-127"/>
              </a:rPr>
              <a:t>출근은 찍었으나 퇴근은 찍지 않은 경우</a:t>
            </a:r>
          </a:p>
          <a:p>
            <a:pPr fontAlgn="base"/>
            <a:r>
              <a:rPr lang="ko-KR" altLang="en-US" sz="1200" dirty="0">
                <a:latin typeface="The정고딕150" panose="02020603020101020101" pitchFamily="18" charset="-127"/>
                <a:ea typeface="The정고딕150" panose="02020603020101020101" pitchFamily="18" charset="-127"/>
              </a:rPr>
              <a:t>학생이 출근을 찍고</a:t>
            </a:r>
            <a:r>
              <a:rPr lang="en-US" altLang="ko-KR" sz="1200" dirty="0">
                <a:latin typeface="The정고딕150" panose="02020603020101020101" pitchFamily="18" charset="-127"/>
                <a:ea typeface="The정고딕150" panose="02020603020101020101" pitchFamily="18" charset="-127"/>
              </a:rPr>
              <a:t>, </a:t>
            </a:r>
            <a:r>
              <a:rPr lang="ko-KR" altLang="en-US" sz="1200" dirty="0">
                <a:latin typeface="The정고딕150" panose="02020603020101020101" pitchFamily="18" charset="-127"/>
                <a:ea typeface="The정고딕150" panose="02020603020101020101" pitchFamily="18" charset="-127"/>
              </a:rPr>
              <a:t>퇴근을 실수로 기입하지 않은 경우에도 </a:t>
            </a:r>
            <a:r>
              <a:rPr lang="ko-KR" altLang="en-US" sz="1200" dirty="0" err="1">
                <a:latin typeface="The정고딕150" panose="02020603020101020101" pitchFamily="18" charset="-127"/>
                <a:ea typeface="The정고딕150" panose="02020603020101020101" pitchFamily="18" charset="-127"/>
              </a:rPr>
              <a:t>정정사유서</a:t>
            </a:r>
            <a:r>
              <a:rPr lang="ko-KR" altLang="en-US" sz="1200" dirty="0">
                <a:latin typeface="The정고딕150" panose="02020603020101020101" pitchFamily="18" charset="-127"/>
                <a:ea typeface="The정고딕150" panose="02020603020101020101" pitchFamily="18" charset="-127"/>
              </a:rPr>
              <a:t> 제출하시면 됩니다</a:t>
            </a:r>
          </a:p>
          <a:p>
            <a:pPr fontAlgn="base"/>
            <a:r>
              <a:rPr lang="ko-KR" altLang="en-US" sz="1200" dirty="0">
                <a:latin typeface="The정고딕150" panose="02020603020101020101" pitchFamily="18" charset="-127"/>
                <a:ea typeface="The정고딕150" panose="02020603020101020101" pitchFamily="18" charset="-127"/>
              </a:rPr>
              <a:t>출근부에서는 해당 학생의 근로시간이 </a:t>
            </a:r>
            <a:r>
              <a:rPr lang="en-US" altLang="ko-KR" sz="1200" dirty="0">
                <a:latin typeface="The정고딕150" panose="02020603020101020101" pitchFamily="18" charset="-127"/>
                <a:ea typeface="The정고딕150" panose="02020603020101020101" pitchFamily="18" charset="-127"/>
              </a:rPr>
              <a:t>0</a:t>
            </a:r>
            <a:r>
              <a:rPr lang="ko-KR" altLang="en-US" sz="1200" dirty="0">
                <a:latin typeface="The정고딕150" panose="02020603020101020101" pitchFamily="18" charset="-127"/>
                <a:ea typeface="The정고딕150" panose="02020603020101020101" pitchFamily="18" charset="-127"/>
              </a:rPr>
              <a:t>시간이라고 나옴</a:t>
            </a:r>
            <a:r>
              <a:rPr lang="en-US" altLang="ko-KR" sz="1200" dirty="0" smtClean="0">
                <a:latin typeface="The정고딕150" panose="02020603020101020101" pitchFamily="18" charset="-127"/>
                <a:ea typeface="The정고딕150" panose="02020603020101020101" pitchFamily="18" charset="-127"/>
              </a:rPr>
              <a:t>.</a:t>
            </a:r>
          </a:p>
          <a:p>
            <a:pPr fontAlgn="base"/>
            <a:endParaRPr lang="ko-KR" altLang="en-US" sz="1200" dirty="0">
              <a:latin typeface="The정고딕150" panose="02020603020101020101" pitchFamily="18" charset="-127"/>
              <a:ea typeface="The정고딕150" panose="02020603020101020101" pitchFamily="18" charset="-127"/>
            </a:endParaRPr>
          </a:p>
          <a:p>
            <a:pPr fontAlgn="base"/>
            <a:r>
              <a:rPr lang="en-US" altLang="ko-KR" sz="1200" b="1" dirty="0">
                <a:latin typeface="The정고딕150" panose="02020603020101020101" pitchFamily="18" charset="-127"/>
                <a:ea typeface="The정고딕150" panose="02020603020101020101" pitchFamily="18" charset="-127"/>
              </a:rPr>
              <a:t>Q. </a:t>
            </a:r>
            <a:r>
              <a:rPr lang="ko-KR" altLang="en-US" sz="1200" b="1" dirty="0">
                <a:latin typeface="The정고딕150" panose="02020603020101020101" pitchFamily="18" charset="-127"/>
                <a:ea typeface="The정고딕150" panose="02020603020101020101" pitchFamily="18" charset="-127"/>
              </a:rPr>
              <a:t>정정사유서는 어디로 제출해야 하나요</a:t>
            </a:r>
            <a:r>
              <a:rPr lang="en-US" altLang="ko-KR" sz="1200" b="1" dirty="0">
                <a:latin typeface="The정고딕150" panose="02020603020101020101" pitchFamily="18" charset="-127"/>
                <a:ea typeface="The정고딕150" panose="02020603020101020101" pitchFamily="18" charset="-127"/>
              </a:rPr>
              <a:t>?</a:t>
            </a:r>
            <a:endParaRPr lang="ko-KR" altLang="en-US" sz="1200" dirty="0">
              <a:latin typeface="The정고딕150" panose="02020603020101020101" pitchFamily="18" charset="-127"/>
              <a:ea typeface="The정고딕150" panose="02020603020101020101" pitchFamily="18" charset="-127"/>
            </a:endParaRPr>
          </a:p>
          <a:p>
            <a:pPr fontAlgn="base"/>
            <a:r>
              <a:rPr lang="ko-KR" altLang="en-US" sz="1200" dirty="0">
                <a:latin typeface="The정고딕150" panose="02020603020101020101" pitchFamily="18" charset="-127"/>
                <a:ea typeface="The정고딕150" panose="02020603020101020101" pitchFamily="18" charset="-127"/>
              </a:rPr>
              <a:t>교내 근로의 경우 장학지원팀 방문</a:t>
            </a:r>
            <a:r>
              <a:rPr lang="en-US" altLang="ko-KR" sz="1200" dirty="0">
                <a:latin typeface="The정고딕150" panose="02020603020101020101" pitchFamily="18" charset="-127"/>
                <a:ea typeface="The정고딕150" panose="02020603020101020101" pitchFamily="18" charset="-127"/>
              </a:rPr>
              <a:t>(A3 </a:t>
            </a:r>
            <a:r>
              <a:rPr lang="ko-KR" altLang="en-US" sz="1200" dirty="0">
                <a:latin typeface="The정고딕150" panose="02020603020101020101" pitchFamily="18" charset="-127"/>
                <a:ea typeface="The정고딕150" panose="02020603020101020101" pitchFamily="18" charset="-127"/>
              </a:rPr>
              <a:t>종합민원실 </a:t>
            </a:r>
            <a:r>
              <a:rPr lang="en-US" altLang="ko-KR" sz="1200" dirty="0">
                <a:latin typeface="The정고딕150" panose="02020603020101020101" pitchFamily="18" charset="-127"/>
                <a:ea typeface="The정고딕150" panose="02020603020101020101" pitchFamily="18" charset="-127"/>
              </a:rPr>
              <a:t>201</a:t>
            </a:r>
            <a:r>
              <a:rPr lang="ko-KR" altLang="en-US" sz="1200" dirty="0">
                <a:latin typeface="The정고딕150" panose="02020603020101020101" pitchFamily="18" charset="-127"/>
                <a:ea typeface="The정고딕150" panose="02020603020101020101" pitchFamily="18" charset="-127"/>
              </a:rPr>
              <a:t>호</a:t>
            </a:r>
            <a:r>
              <a:rPr lang="en-US" altLang="ko-KR" sz="1200" dirty="0">
                <a:latin typeface="The정고딕150" panose="02020603020101020101" pitchFamily="18" charset="-127"/>
                <a:ea typeface="The정고딕150" panose="02020603020101020101" pitchFamily="18" charset="-127"/>
              </a:rPr>
              <a:t>)</a:t>
            </a:r>
            <a:r>
              <a:rPr lang="ko-KR" altLang="en-US" sz="1200" dirty="0">
                <a:latin typeface="The정고딕150" panose="02020603020101020101" pitchFamily="18" charset="-127"/>
                <a:ea typeface="The정고딕150" panose="02020603020101020101" pitchFamily="18" charset="-127"/>
              </a:rPr>
              <a:t>하여 제출하여야 합니다</a:t>
            </a:r>
            <a:r>
              <a:rPr lang="en-US" altLang="ko-KR" sz="1200" dirty="0">
                <a:latin typeface="The정고딕150" panose="02020603020101020101" pitchFamily="18" charset="-127"/>
                <a:ea typeface="The정고딕150" panose="02020603020101020101" pitchFamily="18" charset="-127"/>
              </a:rPr>
              <a:t>.(</a:t>
            </a:r>
            <a:r>
              <a:rPr lang="ko-KR" altLang="en-US" sz="1200" dirty="0">
                <a:latin typeface="The정고딕150" panose="02020603020101020101" pitchFamily="18" charset="-127"/>
                <a:ea typeface="The정고딕150" panose="02020603020101020101" pitchFamily="18" charset="-127"/>
              </a:rPr>
              <a:t>직접 서류철 진행</a:t>
            </a:r>
            <a:r>
              <a:rPr lang="en-US" altLang="ko-KR" sz="1200" dirty="0">
                <a:latin typeface="The정고딕150" panose="02020603020101020101" pitchFamily="18" charset="-127"/>
                <a:ea typeface="The정고딕150" panose="02020603020101020101" pitchFamily="18" charset="-127"/>
              </a:rPr>
              <a:t>)</a:t>
            </a:r>
            <a:endParaRPr lang="ko-KR" altLang="en-US" sz="1200" dirty="0">
              <a:latin typeface="The정고딕150" panose="02020603020101020101" pitchFamily="18" charset="-127"/>
              <a:ea typeface="The정고딕150" panose="02020603020101020101" pitchFamily="18" charset="-127"/>
            </a:endParaRPr>
          </a:p>
          <a:p>
            <a:pPr fontAlgn="base"/>
            <a:r>
              <a:rPr lang="ko-KR" altLang="en-US" sz="1200" dirty="0">
                <a:latin typeface="The정고딕150" panose="02020603020101020101" pitchFamily="18" charset="-127"/>
                <a:ea typeface="The정고딕150" panose="02020603020101020101" pitchFamily="18" charset="-127"/>
              </a:rPr>
              <a:t>교외 근로의 경우 방문 제출 또는 이메일 제출</a:t>
            </a:r>
            <a:r>
              <a:rPr lang="en-US" altLang="ko-KR" sz="1200" dirty="0">
                <a:latin typeface="The정고딕150" panose="02020603020101020101" pitchFamily="18" charset="-127"/>
                <a:ea typeface="The정고딕150" panose="02020603020101020101" pitchFamily="18" charset="-127"/>
              </a:rPr>
              <a:t>(seunghan93@cu.ac.kr)</a:t>
            </a:r>
            <a:endParaRPr lang="ko-KR" altLang="en-US" sz="1200" dirty="0">
              <a:latin typeface="The정고딕150" panose="02020603020101020101" pitchFamily="18" charset="-127"/>
              <a:ea typeface="The정고딕150" panose="02020603020101020101" pitchFamily="18" charset="-127"/>
            </a:endParaRPr>
          </a:p>
          <a:p>
            <a:pPr fontAlgn="base"/>
            <a:r>
              <a:rPr lang="ko-KR" altLang="en-US" sz="1200" dirty="0">
                <a:latin typeface="The정고딕150" panose="02020603020101020101" pitchFamily="18" charset="-127"/>
                <a:ea typeface="The정고딕150" panose="02020603020101020101" pitchFamily="18" charset="-127"/>
              </a:rPr>
              <a:t>이메일 전송 후 수신인 반드시 확인하시기 바랍니다</a:t>
            </a:r>
            <a:r>
              <a:rPr lang="en-US" altLang="ko-KR" sz="1200" dirty="0">
                <a:latin typeface="The정고딕150" panose="02020603020101020101" pitchFamily="18" charset="-127"/>
                <a:ea typeface="The정고딕150" panose="02020603020101020101" pitchFamily="18" charset="-127"/>
              </a:rPr>
              <a:t>. </a:t>
            </a:r>
            <a:endParaRPr lang="en-US" altLang="ko-KR" sz="1200" dirty="0" smtClean="0">
              <a:latin typeface="The정고딕150" panose="02020603020101020101" pitchFamily="18" charset="-127"/>
              <a:ea typeface="The정고딕150" panose="02020603020101020101" pitchFamily="18" charset="-127"/>
            </a:endParaRPr>
          </a:p>
          <a:p>
            <a:pPr fontAlgn="base"/>
            <a:r>
              <a:rPr lang="ko-KR" altLang="en-US" sz="1200" dirty="0" smtClean="0">
                <a:latin typeface="The정고딕150" panose="02020603020101020101" pitchFamily="18" charset="-127"/>
                <a:ea typeface="The정고딕150" panose="02020603020101020101" pitchFamily="18" charset="-127"/>
              </a:rPr>
              <a:t>위치기반 </a:t>
            </a:r>
            <a:r>
              <a:rPr lang="ko-KR" altLang="en-US" sz="1200" dirty="0" err="1" smtClean="0">
                <a:latin typeface="The정고딕150" panose="02020603020101020101" pitchFamily="18" charset="-127"/>
                <a:ea typeface="The정고딕150" panose="02020603020101020101" pitchFamily="18" charset="-127"/>
              </a:rPr>
              <a:t>동의시</a:t>
            </a:r>
            <a:r>
              <a:rPr lang="ko-KR" altLang="en-US" sz="1200" dirty="0" smtClean="0">
                <a:latin typeface="The정고딕150" panose="02020603020101020101" pitchFamily="18" charset="-127"/>
                <a:ea typeface="The정고딕150" panose="02020603020101020101" pitchFamily="18" charset="-127"/>
              </a:rPr>
              <a:t> 최대 </a:t>
            </a:r>
            <a:r>
              <a:rPr lang="en-US" altLang="ko-KR" sz="1200" dirty="0" smtClean="0">
                <a:latin typeface="The정고딕150" panose="02020603020101020101" pitchFamily="18" charset="-127"/>
                <a:ea typeface="The정고딕150" panose="02020603020101020101" pitchFamily="18" charset="-127"/>
              </a:rPr>
              <a:t>5</a:t>
            </a:r>
            <a:r>
              <a:rPr lang="ko-KR" altLang="en-US" sz="1200" dirty="0" smtClean="0">
                <a:latin typeface="The정고딕150" panose="02020603020101020101" pitchFamily="18" charset="-127"/>
                <a:ea typeface="The정고딕150" panose="02020603020101020101" pitchFamily="18" charset="-127"/>
              </a:rPr>
              <a:t>장</a:t>
            </a:r>
            <a:r>
              <a:rPr lang="en-US" altLang="ko-KR" sz="1200" dirty="0" smtClean="0">
                <a:latin typeface="The정고딕150" panose="02020603020101020101" pitchFamily="18" charset="-127"/>
                <a:ea typeface="The정고딕150" panose="02020603020101020101" pitchFamily="18" charset="-127"/>
              </a:rPr>
              <a:t>, </a:t>
            </a:r>
            <a:r>
              <a:rPr lang="ko-KR" altLang="en-US" sz="1200" dirty="0" err="1" smtClean="0">
                <a:latin typeface="The정고딕150" panose="02020603020101020101" pitchFamily="18" charset="-127"/>
                <a:ea typeface="The정고딕150" panose="02020603020101020101" pitchFamily="18" charset="-127"/>
              </a:rPr>
              <a:t>미동의시</a:t>
            </a:r>
            <a:r>
              <a:rPr lang="ko-KR" altLang="en-US" sz="1200" dirty="0" smtClean="0">
                <a:latin typeface="The정고딕150" panose="02020603020101020101" pitchFamily="18" charset="-127"/>
                <a:ea typeface="The정고딕150" panose="02020603020101020101" pitchFamily="18" charset="-127"/>
              </a:rPr>
              <a:t> </a:t>
            </a:r>
            <a:r>
              <a:rPr lang="en-US" altLang="ko-KR" sz="1200" dirty="0" smtClean="0">
                <a:latin typeface="The정고딕150" panose="02020603020101020101" pitchFamily="18" charset="-127"/>
                <a:ea typeface="The정고딕150" panose="02020603020101020101" pitchFamily="18" charset="-127"/>
              </a:rPr>
              <a:t>2</a:t>
            </a:r>
            <a:r>
              <a:rPr lang="ko-KR" altLang="en-US" sz="1200" dirty="0" smtClean="0">
                <a:latin typeface="The정고딕150" panose="02020603020101020101" pitchFamily="18" charset="-127"/>
                <a:ea typeface="The정고딕150" panose="02020603020101020101" pitchFamily="18" charset="-127"/>
              </a:rPr>
              <a:t>장까지 </a:t>
            </a:r>
            <a:r>
              <a:rPr lang="ko-KR" altLang="en-US" sz="1200" dirty="0" err="1" smtClean="0">
                <a:latin typeface="The정고딕150" panose="02020603020101020101" pitchFamily="18" charset="-127"/>
                <a:ea typeface="The정고딕150" panose="02020603020101020101" pitchFamily="18" charset="-127"/>
              </a:rPr>
              <a:t>제출가능하며</a:t>
            </a:r>
            <a:r>
              <a:rPr lang="en-US" altLang="ko-KR" sz="1200" dirty="0" smtClean="0">
                <a:latin typeface="The정고딕150" panose="02020603020101020101" pitchFamily="18" charset="-127"/>
                <a:ea typeface="The정고딕150" panose="02020603020101020101" pitchFamily="18" charset="-127"/>
              </a:rPr>
              <a:t>, 2</a:t>
            </a:r>
            <a:r>
              <a:rPr lang="ko-KR" altLang="en-US" sz="1200" dirty="0" err="1" smtClean="0">
                <a:latin typeface="The정고딕150" panose="02020603020101020101" pitchFamily="18" charset="-127"/>
                <a:ea typeface="The정고딕150" panose="02020603020101020101" pitchFamily="18" charset="-127"/>
              </a:rPr>
              <a:t>장이상</a:t>
            </a:r>
            <a:r>
              <a:rPr lang="ko-KR" altLang="en-US" sz="1200" dirty="0" smtClean="0">
                <a:latin typeface="The정고딕150" panose="02020603020101020101" pitchFamily="18" charset="-127"/>
                <a:ea typeface="The정고딕150" panose="02020603020101020101" pitchFamily="18" charset="-127"/>
              </a:rPr>
              <a:t> 제출 시 </a:t>
            </a:r>
            <a:r>
              <a:rPr lang="ko-KR" altLang="en-US" sz="1200" dirty="0" err="1" smtClean="0">
                <a:latin typeface="The정고딕150" panose="02020603020101020101" pitchFamily="18" charset="-127"/>
                <a:ea typeface="The정고딕150" panose="02020603020101020101" pitchFamily="18" charset="-127"/>
              </a:rPr>
              <a:t>다음근로</a:t>
            </a:r>
            <a:r>
              <a:rPr lang="ko-KR" altLang="en-US" sz="1200" dirty="0" smtClean="0">
                <a:latin typeface="The정고딕150" panose="02020603020101020101" pitchFamily="18" charset="-127"/>
                <a:ea typeface="The정고딕150" panose="02020603020101020101" pitchFamily="18" charset="-127"/>
              </a:rPr>
              <a:t> 선발 </a:t>
            </a:r>
            <a:r>
              <a:rPr lang="en-US" altLang="ko-KR" sz="1200" dirty="0" smtClean="0">
                <a:latin typeface="The정고딕150" panose="02020603020101020101" pitchFamily="18" charset="-127"/>
                <a:ea typeface="The정고딕150" panose="02020603020101020101" pitchFamily="18" charset="-127"/>
              </a:rPr>
              <a:t>5</a:t>
            </a:r>
            <a:r>
              <a:rPr lang="ko-KR" altLang="en-US" sz="1200" dirty="0" smtClean="0">
                <a:latin typeface="The정고딕150" panose="02020603020101020101" pitchFamily="18" charset="-127"/>
                <a:ea typeface="The정고딕150" panose="02020603020101020101" pitchFamily="18" charset="-127"/>
              </a:rPr>
              <a:t>점 감점에 해당합니다</a:t>
            </a:r>
            <a:r>
              <a:rPr lang="en-US" altLang="ko-KR" sz="1200" dirty="0" smtClean="0">
                <a:latin typeface="The정고딕150" panose="02020603020101020101" pitchFamily="18" charset="-127"/>
                <a:ea typeface="The정고딕150" panose="02020603020101020101" pitchFamily="18" charset="-127"/>
              </a:rPr>
              <a:t>.</a:t>
            </a:r>
            <a:endParaRPr lang="en-US" altLang="ko-KR" sz="1200" dirty="0" smtClean="0">
              <a:latin typeface="The정고딕150" panose="02020603020101020101" pitchFamily="18" charset="-127"/>
              <a:ea typeface="The정고딕150" panose="02020603020101020101" pitchFamily="18" charset="-127"/>
            </a:endParaRPr>
          </a:p>
          <a:p>
            <a:pPr fontAlgn="base"/>
            <a:endParaRPr lang="ko-KR" altLang="en-US" sz="1200" dirty="0">
              <a:latin typeface="The정고딕150" panose="02020603020101020101" pitchFamily="18" charset="-127"/>
              <a:ea typeface="The정고딕150" panose="02020603020101020101" pitchFamily="18" charset="-127"/>
            </a:endParaRPr>
          </a:p>
          <a:p>
            <a:pPr fontAlgn="base"/>
            <a:r>
              <a:rPr lang="en-US" altLang="ko-KR" sz="1200" b="1" dirty="0">
                <a:latin typeface="The정고딕150" panose="02020603020101020101" pitchFamily="18" charset="-127"/>
                <a:ea typeface="The정고딕150" panose="02020603020101020101" pitchFamily="18" charset="-127"/>
              </a:rPr>
              <a:t>Q. </a:t>
            </a:r>
            <a:r>
              <a:rPr lang="ko-KR" altLang="en-US" sz="1200" b="1" dirty="0">
                <a:latin typeface="The정고딕150" panose="02020603020101020101" pitchFamily="18" charset="-127"/>
                <a:ea typeface="The정고딕150" panose="02020603020101020101" pitchFamily="18" charset="-127"/>
              </a:rPr>
              <a:t>정정사유서를 제출했는데 아직 출근부 앱에 반영이 </a:t>
            </a:r>
            <a:r>
              <a:rPr lang="ko-KR" altLang="en-US" sz="1200" b="1" dirty="0" err="1">
                <a:latin typeface="The정고딕150" panose="02020603020101020101" pitchFamily="18" charset="-127"/>
                <a:ea typeface="The정고딕150" panose="02020603020101020101" pitchFamily="18" charset="-127"/>
              </a:rPr>
              <a:t>안되어있어요</a:t>
            </a:r>
            <a:r>
              <a:rPr lang="en-US" altLang="ko-KR" sz="1200" b="1" dirty="0">
                <a:latin typeface="The정고딕150" panose="02020603020101020101" pitchFamily="18" charset="-127"/>
                <a:ea typeface="The정고딕150" panose="02020603020101020101" pitchFamily="18" charset="-127"/>
              </a:rPr>
              <a:t>!</a:t>
            </a:r>
            <a:endParaRPr lang="ko-KR" altLang="en-US" sz="1200" dirty="0">
              <a:latin typeface="The정고딕150" panose="02020603020101020101" pitchFamily="18" charset="-127"/>
              <a:ea typeface="The정고딕150" panose="02020603020101020101" pitchFamily="18" charset="-127"/>
            </a:endParaRPr>
          </a:p>
          <a:p>
            <a:pPr fontAlgn="base"/>
            <a:r>
              <a:rPr lang="ko-KR" altLang="en-US" sz="1200" dirty="0" err="1">
                <a:latin typeface="The정고딕150" panose="02020603020101020101" pitchFamily="18" charset="-127"/>
                <a:ea typeface="The정고딕150" panose="02020603020101020101" pitchFamily="18" charset="-127"/>
              </a:rPr>
              <a:t>수정권한이</a:t>
            </a:r>
            <a:r>
              <a:rPr lang="ko-KR" altLang="en-US" sz="1200" dirty="0">
                <a:latin typeface="The정고딕150" panose="02020603020101020101" pitchFamily="18" charset="-127"/>
                <a:ea typeface="The정고딕150" panose="02020603020101020101" pitchFamily="18" charset="-127"/>
              </a:rPr>
              <a:t> 대학제출 이후에 장학지원팀에 생기므로</a:t>
            </a:r>
            <a:r>
              <a:rPr lang="en-US" altLang="ko-KR" sz="1200" dirty="0">
                <a:latin typeface="The정고딕150" panose="02020603020101020101" pitchFamily="18" charset="-127"/>
                <a:ea typeface="The정고딕150" panose="02020603020101020101" pitchFamily="18" charset="-127"/>
              </a:rPr>
              <a:t>, </a:t>
            </a:r>
            <a:r>
              <a:rPr lang="ko-KR" altLang="en-US" sz="1200" dirty="0">
                <a:latin typeface="The정고딕150" panose="02020603020101020101" pitchFamily="18" charset="-127"/>
                <a:ea typeface="The정고딕150" panose="02020603020101020101" pitchFamily="18" charset="-127"/>
              </a:rPr>
              <a:t>익월 초에 기입합니다</a:t>
            </a:r>
            <a:r>
              <a:rPr lang="en-US" altLang="ko-KR" sz="1200" dirty="0">
                <a:latin typeface="The정고딕150" panose="02020603020101020101" pitchFamily="18" charset="-127"/>
                <a:ea typeface="The정고딕150" panose="02020603020101020101" pitchFamily="18" charset="-127"/>
              </a:rPr>
              <a:t>.</a:t>
            </a:r>
            <a:endParaRPr lang="ko-KR" altLang="en-US" sz="1200" dirty="0">
              <a:latin typeface="The정고딕150" panose="02020603020101020101" pitchFamily="18" charset="-127"/>
              <a:ea typeface="The정고딕150" panose="02020603020101020101" pitchFamily="18" charset="-127"/>
            </a:endParaRPr>
          </a:p>
          <a:p>
            <a:pPr fontAlgn="base"/>
            <a:r>
              <a:rPr lang="en-US" altLang="ko-KR" sz="1200" dirty="0">
                <a:latin typeface="The정고딕150" panose="02020603020101020101" pitchFamily="18" charset="-127"/>
                <a:ea typeface="The정고딕150" panose="02020603020101020101" pitchFamily="18" charset="-127"/>
              </a:rPr>
              <a:t>ex) 7</a:t>
            </a:r>
            <a:r>
              <a:rPr lang="ko-KR" altLang="en-US" sz="1200" dirty="0">
                <a:latin typeface="The정고딕150" panose="02020603020101020101" pitchFamily="18" charset="-127"/>
                <a:ea typeface="The정고딕150" panose="02020603020101020101" pitchFamily="18" charset="-127"/>
              </a:rPr>
              <a:t>월 </a:t>
            </a:r>
            <a:r>
              <a:rPr lang="en-US" altLang="ko-KR" sz="1200" dirty="0">
                <a:latin typeface="The정고딕150" panose="02020603020101020101" pitchFamily="18" charset="-127"/>
                <a:ea typeface="The정고딕150" panose="02020603020101020101" pitchFamily="18" charset="-127"/>
              </a:rPr>
              <a:t>8</a:t>
            </a:r>
            <a:r>
              <a:rPr lang="ko-KR" altLang="en-US" sz="1200" dirty="0">
                <a:latin typeface="The정고딕150" panose="02020603020101020101" pitchFamily="18" charset="-127"/>
                <a:ea typeface="The정고딕150" panose="02020603020101020101" pitchFamily="18" charset="-127"/>
              </a:rPr>
              <a:t>일 </a:t>
            </a:r>
            <a:r>
              <a:rPr lang="ko-KR" altLang="en-US" sz="1200" dirty="0" err="1">
                <a:latin typeface="The정고딕150" panose="02020603020101020101" pitchFamily="18" charset="-127"/>
                <a:ea typeface="The정고딕150" panose="02020603020101020101" pitchFamily="18" charset="-127"/>
              </a:rPr>
              <a:t>미입력분</a:t>
            </a:r>
            <a:r>
              <a:rPr lang="ko-KR" altLang="en-US" sz="1200" dirty="0">
                <a:latin typeface="The정고딕150" panose="02020603020101020101" pitchFamily="18" charset="-127"/>
                <a:ea typeface="The정고딕150" panose="02020603020101020101" pitchFamily="18" charset="-127"/>
              </a:rPr>
              <a:t> </a:t>
            </a:r>
            <a:r>
              <a:rPr lang="en-US" altLang="ko-KR" sz="1200" dirty="0">
                <a:latin typeface="The정고딕150" panose="02020603020101020101" pitchFamily="18" charset="-127"/>
                <a:ea typeface="The정고딕150" panose="02020603020101020101" pitchFamily="18" charset="-127"/>
              </a:rPr>
              <a:t>9</a:t>
            </a:r>
            <a:r>
              <a:rPr lang="ko-KR" altLang="en-US" sz="1200" dirty="0">
                <a:latin typeface="The정고딕150" panose="02020603020101020101" pitchFamily="18" charset="-127"/>
                <a:ea typeface="The정고딕150" panose="02020603020101020101" pitchFamily="18" charset="-127"/>
              </a:rPr>
              <a:t>일 제출 </a:t>
            </a:r>
            <a:r>
              <a:rPr lang="en-US" altLang="ko-KR" sz="1200" dirty="0">
                <a:latin typeface="The정고딕150" panose="02020603020101020101" pitchFamily="18" charset="-127"/>
                <a:ea typeface="The정고딕150" panose="02020603020101020101" pitchFamily="18" charset="-127"/>
              </a:rPr>
              <a:t>-&gt; 8</a:t>
            </a:r>
            <a:r>
              <a:rPr lang="ko-KR" altLang="en-US" sz="1200" dirty="0">
                <a:latin typeface="The정고딕150" panose="02020603020101020101" pitchFamily="18" charset="-127"/>
                <a:ea typeface="The정고딕150" panose="02020603020101020101" pitchFamily="18" charset="-127"/>
              </a:rPr>
              <a:t>월 초 수정하여 </a:t>
            </a:r>
            <a:r>
              <a:rPr lang="en-US" altLang="ko-KR" sz="1200" dirty="0">
                <a:latin typeface="The정고딕150" panose="02020603020101020101" pitchFamily="18" charset="-127"/>
                <a:ea typeface="The정고딕150" panose="02020603020101020101" pitchFamily="18" charset="-127"/>
              </a:rPr>
              <a:t>8</a:t>
            </a:r>
            <a:r>
              <a:rPr lang="ko-KR" altLang="en-US" sz="1200" dirty="0">
                <a:latin typeface="The정고딕150" panose="02020603020101020101" pitchFamily="18" charset="-127"/>
                <a:ea typeface="The정고딕150" panose="02020603020101020101" pitchFamily="18" charset="-127"/>
              </a:rPr>
              <a:t>월 </a:t>
            </a:r>
            <a:r>
              <a:rPr lang="en-US" altLang="ko-KR" sz="1200" dirty="0">
                <a:latin typeface="The정고딕150" panose="02020603020101020101" pitchFamily="18" charset="-127"/>
                <a:ea typeface="The정고딕150" panose="02020603020101020101" pitchFamily="18" charset="-127"/>
              </a:rPr>
              <a:t>20</a:t>
            </a:r>
            <a:r>
              <a:rPr lang="ko-KR" altLang="en-US" sz="1200" dirty="0" err="1">
                <a:latin typeface="The정고딕150" panose="02020603020101020101" pitchFamily="18" charset="-127"/>
                <a:ea typeface="The정고딕150" panose="02020603020101020101" pitchFamily="18" charset="-127"/>
              </a:rPr>
              <a:t>일날</a:t>
            </a:r>
            <a:r>
              <a:rPr lang="ko-KR" altLang="en-US" sz="1200" dirty="0">
                <a:latin typeface="The정고딕150" panose="02020603020101020101" pitchFamily="18" charset="-127"/>
                <a:ea typeface="The정고딕150" panose="02020603020101020101" pitchFamily="18" charset="-127"/>
              </a:rPr>
              <a:t> 장학금 지급</a:t>
            </a:r>
            <a:r>
              <a:rPr lang="en-US" altLang="ko-KR" sz="1200" dirty="0" smtClean="0">
                <a:latin typeface="The정고딕150" panose="02020603020101020101" pitchFamily="18" charset="-127"/>
                <a:ea typeface="The정고딕150" panose="02020603020101020101" pitchFamily="18" charset="-127"/>
              </a:rPr>
              <a:t>.</a:t>
            </a:r>
          </a:p>
          <a:p>
            <a:pPr fontAlgn="base"/>
            <a:endParaRPr lang="ko-KR" altLang="en-US" sz="1200" dirty="0">
              <a:latin typeface="The정고딕150" panose="02020603020101020101" pitchFamily="18" charset="-127"/>
              <a:ea typeface="The정고딕150" panose="02020603020101020101" pitchFamily="18" charset="-127"/>
            </a:endParaRPr>
          </a:p>
          <a:p>
            <a:pPr fontAlgn="base"/>
            <a:r>
              <a:rPr lang="en-US" altLang="ko-KR" sz="1200" b="1" dirty="0">
                <a:latin typeface="The정고딕150" panose="02020603020101020101" pitchFamily="18" charset="-127"/>
                <a:ea typeface="The정고딕150" panose="02020603020101020101" pitchFamily="18" charset="-127"/>
              </a:rPr>
              <a:t>Q. </a:t>
            </a:r>
            <a:r>
              <a:rPr lang="ko-KR" altLang="en-US" sz="1200" b="1" dirty="0">
                <a:latin typeface="The정고딕150" panose="02020603020101020101" pitchFamily="18" charset="-127"/>
                <a:ea typeface="The정고딕150" panose="02020603020101020101" pitchFamily="18" charset="-127"/>
              </a:rPr>
              <a:t>휴학이나 졸업을 앞두고 있는데 언제까지 근무 가능한가요</a:t>
            </a:r>
            <a:r>
              <a:rPr lang="en-US" altLang="ko-KR" sz="1200" b="1" dirty="0">
                <a:latin typeface="The정고딕150" panose="02020603020101020101" pitchFamily="18" charset="-127"/>
                <a:ea typeface="The정고딕150" panose="02020603020101020101" pitchFamily="18" charset="-127"/>
              </a:rPr>
              <a:t>?</a:t>
            </a:r>
            <a:endParaRPr lang="ko-KR" altLang="en-US" sz="1200" dirty="0">
              <a:latin typeface="The정고딕150" panose="02020603020101020101" pitchFamily="18" charset="-127"/>
              <a:ea typeface="The정고딕150" panose="02020603020101020101" pitchFamily="18" charset="-127"/>
            </a:endParaRPr>
          </a:p>
          <a:p>
            <a:pPr fontAlgn="base"/>
            <a:r>
              <a:rPr lang="ko-KR" altLang="en-US" sz="1200" dirty="0">
                <a:latin typeface="The정고딕150" panose="02020603020101020101" pitchFamily="18" charset="-127"/>
                <a:ea typeface="The정고딕150" panose="02020603020101020101" pitchFamily="18" charset="-127"/>
              </a:rPr>
              <a:t>휴학 또는 졸업 전날까지만 근로 인정합니다</a:t>
            </a:r>
            <a:r>
              <a:rPr lang="en-US" altLang="ko-KR" sz="1200" dirty="0">
                <a:latin typeface="The정고딕150" panose="02020603020101020101" pitchFamily="18" charset="-127"/>
                <a:ea typeface="The정고딕150" panose="02020603020101020101" pitchFamily="18" charset="-127"/>
              </a:rPr>
              <a:t>.</a:t>
            </a:r>
            <a:endParaRPr lang="ko-KR" altLang="en-US" sz="1200" dirty="0">
              <a:latin typeface="The정고딕150" panose="02020603020101020101" pitchFamily="18" charset="-127"/>
              <a:ea typeface="The정고딕150" panose="02020603020101020101" pitchFamily="18" charset="-127"/>
            </a:endParaRPr>
          </a:p>
          <a:p>
            <a:pPr fontAlgn="base"/>
            <a:r>
              <a:rPr lang="en-US" altLang="ko-KR" sz="1200" dirty="0">
                <a:latin typeface="The정고딕150" panose="02020603020101020101" pitchFamily="18" charset="-127"/>
                <a:ea typeface="The정고딕150" panose="02020603020101020101" pitchFamily="18" charset="-127"/>
              </a:rPr>
              <a:t>ex) 2</a:t>
            </a:r>
            <a:r>
              <a:rPr lang="ko-KR" altLang="en-US" sz="1200" dirty="0" smtClean="0">
                <a:latin typeface="The정고딕150" panose="02020603020101020101" pitchFamily="18" charset="-127"/>
                <a:ea typeface="The정고딕150" panose="02020603020101020101" pitchFamily="18" charset="-127"/>
              </a:rPr>
              <a:t>월 </a:t>
            </a:r>
            <a:r>
              <a:rPr lang="en-US" altLang="ko-KR" sz="1200" dirty="0" smtClean="0">
                <a:latin typeface="The정고딕150" panose="02020603020101020101" pitchFamily="18" charset="-127"/>
                <a:ea typeface="The정고딕150" panose="02020603020101020101" pitchFamily="18" charset="-127"/>
              </a:rPr>
              <a:t>18</a:t>
            </a:r>
            <a:r>
              <a:rPr lang="ko-KR" altLang="en-US" sz="1200" dirty="0" smtClean="0">
                <a:latin typeface="The정고딕150" panose="02020603020101020101" pitchFamily="18" charset="-127"/>
                <a:ea typeface="The정고딕150" panose="02020603020101020101" pitchFamily="18" charset="-127"/>
              </a:rPr>
              <a:t>일 졸업</a:t>
            </a:r>
            <a:r>
              <a:rPr lang="en-US" altLang="ko-KR" sz="1200" dirty="0" smtClean="0">
                <a:latin typeface="The정고딕150" panose="02020603020101020101" pitchFamily="18" charset="-127"/>
                <a:ea typeface="The정고딕150" panose="02020603020101020101" pitchFamily="18" charset="-127"/>
              </a:rPr>
              <a:t>, </a:t>
            </a:r>
            <a:r>
              <a:rPr lang="en-US" altLang="ko-KR" sz="1200" dirty="0">
                <a:latin typeface="The정고딕150" panose="02020603020101020101" pitchFamily="18" charset="-127"/>
                <a:ea typeface="The정고딕150" panose="02020603020101020101" pitchFamily="18" charset="-127"/>
              </a:rPr>
              <a:t>2</a:t>
            </a:r>
            <a:r>
              <a:rPr lang="ko-KR" altLang="en-US" sz="1200" dirty="0" smtClean="0">
                <a:latin typeface="The정고딕150" panose="02020603020101020101" pitchFamily="18" charset="-127"/>
                <a:ea typeface="The정고딕150" panose="02020603020101020101" pitchFamily="18" charset="-127"/>
              </a:rPr>
              <a:t>월 </a:t>
            </a:r>
            <a:r>
              <a:rPr lang="en-US" altLang="ko-KR" sz="1200" dirty="0" smtClean="0">
                <a:latin typeface="The정고딕150" panose="02020603020101020101" pitchFamily="18" charset="-127"/>
                <a:ea typeface="The정고딕150" panose="02020603020101020101" pitchFamily="18" charset="-127"/>
              </a:rPr>
              <a:t>17</a:t>
            </a:r>
            <a:r>
              <a:rPr lang="ko-KR" altLang="en-US" sz="1200" dirty="0" smtClean="0">
                <a:latin typeface="The정고딕150" panose="02020603020101020101" pitchFamily="18" charset="-127"/>
                <a:ea typeface="The정고딕150" panose="02020603020101020101" pitchFamily="18" charset="-127"/>
              </a:rPr>
              <a:t>일 </a:t>
            </a:r>
            <a:r>
              <a:rPr lang="ko-KR" altLang="en-US" sz="1200" dirty="0">
                <a:latin typeface="The정고딕150" panose="02020603020101020101" pitchFamily="18" charset="-127"/>
                <a:ea typeface="The정고딕150" panose="02020603020101020101" pitchFamily="18" charset="-127"/>
              </a:rPr>
              <a:t>까지의 근로만 인정</a:t>
            </a:r>
            <a:r>
              <a:rPr lang="en-US" altLang="ko-KR" sz="1200" dirty="0">
                <a:latin typeface="The정고딕150" panose="02020603020101020101" pitchFamily="18" charset="-127"/>
                <a:ea typeface="The정고딕150" panose="02020603020101020101" pitchFamily="18" charset="-127"/>
              </a:rPr>
              <a:t>. </a:t>
            </a:r>
            <a:r>
              <a:rPr lang="ko-KR" altLang="en-US" sz="1200" dirty="0">
                <a:latin typeface="The정고딕150" panose="02020603020101020101" pitchFamily="18" charset="-127"/>
                <a:ea typeface="The정고딕150" panose="02020603020101020101" pitchFamily="18" charset="-127"/>
              </a:rPr>
              <a:t>이후 근로는 장학금 미지급</a:t>
            </a:r>
            <a:r>
              <a:rPr lang="en-US" altLang="ko-KR" sz="1200" dirty="0">
                <a:latin typeface="The정고딕150" panose="02020603020101020101" pitchFamily="18" charset="-127"/>
                <a:ea typeface="The정고딕150" panose="02020603020101020101" pitchFamily="18" charset="-127"/>
              </a:rPr>
              <a:t>.</a:t>
            </a:r>
            <a:endParaRPr lang="ko-KR" altLang="en-US" sz="1200" dirty="0">
              <a:latin typeface="The정고딕150" panose="02020603020101020101" pitchFamily="18" charset="-127"/>
              <a:ea typeface="The정고딕150" panose="02020603020101020101" pitchFamily="18" charset="-127"/>
            </a:endParaRPr>
          </a:p>
          <a:p>
            <a:pPr fontAlgn="base"/>
            <a:endParaRPr lang="ko-KR" altLang="en-US" sz="1200" dirty="0">
              <a:latin typeface="The정고딕150" panose="02020603020101020101" pitchFamily="18" charset="-127"/>
              <a:ea typeface="The정고딕150" panose="02020603020101020101" pitchFamily="18" charset="-127"/>
            </a:endParaRPr>
          </a:p>
          <a:p>
            <a:endParaRPr lang="ko-KR" altLang="en-US" sz="1100" dirty="0">
              <a:latin typeface="The정고딕150" panose="02020603020101020101" pitchFamily="18" charset="-127"/>
              <a:ea typeface="The정고딕150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476424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651</TotalTime>
  <Words>752</Words>
  <Application>Microsoft Office PowerPoint</Application>
  <PresentationFormat>와이드스크린</PresentationFormat>
  <Paragraphs>94</Paragraphs>
  <Slides>8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9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8</vt:i4>
      </vt:variant>
    </vt:vector>
  </HeadingPairs>
  <TitlesOfParts>
    <vt:vector size="18" baseType="lpstr">
      <vt:lpstr>Noto Sans CJK KR Bold</vt:lpstr>
      <vt:lpstr>Noto Sans CJK KR Medium</vt:lpstr>
      <vt:lpstr>THE명품명조2M</vt:lpstr>
      <vt:lpstr>The정고딕150</vt:lpstr>
      <vt:lpstr>나눔고딕</vt:lpstr>
      <vt:lpstr>맑은 고딕</vt:lpstr>
      <vt:lpstr>Arial</vt:lpstr>
      <vt:lpstr>Calibri</vt:lpstr>
      <vt:lpstr>Times New Roman</vt:lpstr>
      <vt:lpstr>Office 테마</vt:lpstr>
      <vt:lpstr>PowerPoint 프레젠테이션</vt:lpstr>
      <vt:lpstr>1. 국가근로장학금이란?   </vt:lpstr>
      <vt:lpstr>PowerPoint 프레젠테이션</vt:lpstr>
      <vt:lpstr>국가근로장학금은 이렇게 운영됩니다!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47</cp:revision>
  <cp:lastPrinted>2021-12-13T04:58:03Z</cp:lastPrinted>
  <dcterms:created xsi:type="dcterms:W3CDTF">2019-05-13T00:40:11Z</dcterms:created>
  <dcterms:modified xsi:type="dcterms:W3CDTF">2021-12-17T06:51:12Z</dcterms:modified>
</cp:coreProperties>
</file>